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648" r:id="rId2"/>
    <p:sldId id="696" r:id="rId3"/>
    <p:sldId id="678" r:id="rId4"/>
    <p:sldId id="680" r:id="rId5"/>
    <p:sldId id="681" r:id="rId6"/>
    <p:sldId id="708" r:id="rId7"/>
    <p:sldId id="683" r:id="rId8"/>
    <p:sldId id="684" r:id="rId9"/>
    <p:sldId id="685" r:id="rId10"/>
    <p:sldId id="687" r:id="rId11"/>
    <p:sldId id="686" r:id="rId12"/>
    <p:sldId id="688" r:id="rId13"/>
    <p:sldId id="689" r:id="rId14"/>
    <p:sldId id="691" r:id="rId15"/>
    <p:sldId id="693" r:id="rId16"/>
    <p:sldId id="692" r:id="rId17"/>
    <p:sldId id="694" r:id="rId18"/>
    <p:sldId id="695" r:id="rId19"/>
    <p:sldId id="664" r:id="rId20"/>
    <p:sldId id="699" r:id="rId21"/>
    <p:sldId id="700" r:id="rId22"/>
    <p:sldId id="701" r:id="rId23"/>
    <p:sldId id="702" r:id="rId24"/>
    <p:sldId id="668" r:id="rId25"/>
    <p:sldId id="733" r:id="rId26"/>
    <p:sldId id="727" r:id="rId27"/>
    <p:sldId id="734" r:id="rId28"/>
    <p:sldId id="706" r:id="rId29"/>
    <p:sldId id="741" r:id="rId30"/>
    <p:sldId id="743" r:id="rId31"/>
    <p:sldId id="707" r:id="rId32"/>
    <p:sldId id="744" r:id="rId33"/>
    <p:sldId id="740" r:id="rId34"/>
    <p:sldId id="73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5/3/2020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5/3/2020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5/3/2020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2800" dirty="0" smtClean="0">
                <a:solidFill>
                  <a:srgbClr val="FFFF00"/>
                </a:solidFill>
              </a:rPr>
              <a:t>INTERPRETATION OF STATUTES, </a:t>
            </a:r>
          </a:p>
          <a:p>
            <a:pPr algn="ctr"/>
            <a:r>
              <a:rPr lang="en-US" sz="2800" dirty="0" smtClean="0">
                <a:solidFill>
                  <a:srgbClr val="FFFF00"/>
                </a:solidFill>
              </a:rPr>
              <a:t>ARTICLES OF THE CONSTITUTION OF INDIA WITH RESPECT TO THE TAXATION, CORPORATE &amp; OTHER LAWS RELEVANT FOR MEMBERS IN PRACTICE AND WRIT REMEDIES BEFORE HIGH COURT AND SUPREME COURT</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–APPROPRIATE HIGH COURT?</a:t>
            </a:r>
            <a:endParaRPr lang="en-US" sz="3000" b="1"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500174"/>
            <a:ext cx="9144000" cy="5357825"/>
          </a:xfrm>
        </p:spPr>
        <p:txBody>
          <a:bodyPr>
            <a:normAutofit fontScale="92500" lnSpcReduction="10000"/>
          </a:bodyPr>
          <a:lstStyle/>
          <a:p>
            <a:r>
              <a:rPr lang="en-US" sz="16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(a) its seat is within the High Court’s jurisdiction, or</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(b) the cause of action has arisen, wholly or in part, within the High Court’s jurisdiction.</a:t>
            </a:r>
          </a:p>
          <a:p>
            <a:r>
              <a:rPr lang="en-US" sz="1600" dirty="0" smtClean="0">
                <a:latin typeface="Tahoma" pitchFamily="34" charset="0"/>
                <a:ea typeface="Tahoma" pitchFamily="34" charset="0"/>
                <a:cs typeface="Tahoma" pitchFamily="34" charset="0"/>
              </a:rPr>
              <a:t>Neither consent nor waiver nor acquiescence can confer jurisdiction upon a court, otherwise incompetent to try the suit. </a:t>
            </a:r>
          </a:p>
          <a:p>
            <a:r>
              <a:rPr lang="en-US" sz="1600" dirty="0" smtClean="0">
                <a:latin typeface="Tahoma" pitchFamily="34" charset="0"/>
                <a:ea typeface="Tahoma" pitchFamily="34" charset="0"/>
                <a:cs typeface="Tahoma" pitchFamily="34" charset="0"/>
              </a:rPr>
              <a:t>A defect in the jurisdiction goes to the root of the matter which cannot be cured by the consent of the parties. A decree passed by a court without jurisdiction is a </a:t>
            </a:r>
            <a:r>
              <a:rPr lang="en-US" sz="1600" dirty="0" err="1" smtClean="0">
                <a:latin typeface="Tahoma" pitchFamily="34" charset="0"/>
                <a:ea typeface="Tahoma" pitchFamily="34" charset="0"/>
                <a:cs typeface="Tahoma" pitchFamily="34" charset="0"/>
              </a:rPr>
              <a:t>coram</a:t>
            </a:r>
            <a:r>
              <a:rPr lang="en-US" sz="1600" dirty="0" smtClean="0">
                <a:latin typeface="Tahoma" pitchFamily="34" charset="0"/>
                <a:ea typeface="Tahoma" pitchFamily="34" charset="0"/>
                <a:cs typeface="Tahoma" pitchFamily="34" charset="0"/>
              </a:rPr>
              <a:t> non </a:t>
            </a:r>
            <a:r>
              <a:rPr lang="en-US" sz="1600" dirty="0" err="1" smtClean="0">
                <a:latin typeface="Tahoma" pitchFamily="34" charset="0"/>
                <a:ea typeface="Tahoma" pitchFamily="34" charset="0"/>
                <a:cs typeface="Tahoma" pitchFamily="34" charset="0"/>
              </a:rPr>
              <a:t>judice</a:t>
            </a:r>
            <a:r>
              <a:rPr lang="en-US" sz="1600" dirty="0" smtClean="0">
                <a:latin typeface="Tahoma" pitchFamily="34" charset="0"/>
                <a:ea typeface="Tahoma" pitchFamily="34" charset="0"/>
                <a:cs typeface="Tahoma" pitchFamily="34" charset="0"/>
              </a:rPr>
              <a:t>. Any judgment passed by such court cannot be taken to be valid and could be challenged at any stage of the suit. </a:t>
            </a:r>
          </a:p>
          <a:p>
            <a:r>
              <a:rPr lang="en-US" sz="1600" dirty="0" smtClean="0">
                <a:latin typeface="Tahoma" pitchFamily="34" charset="0"/>
                <a:ea typeface="Tahoma" pitchFamily="34" charset="0"/>
                <a:cs typeface="Tahoma" pitchFamily="34" charset="0"/>
              </a:rPr>
              <a:t>Where there may be two or more competent courts which can entertain a suit consequent upon a part of the cause of the action having arisen there within, if the parties to the contract agreed to vest jurisdiction in one such to try the dispute which might arise as between themselves, the agreement would be valid. </a:t>
            </a:r>
          </a:p>
          <a:p>
            <a:pPr lvl="0"/>
            <a:r>
              <a:rPr lang="en-US" sz="1600" dirty="0" smtClean="0">
                <a:latin typeface="Tahoma" pitchFamily="34" charset="0"/>
                <a:ea typeface="Tahoma" pitchFamily="34" charset="0"/>
                <a:cs typeface="Tahoma" pitchFamily="34" charset="0"/>
              </a:rPr>
              <a:t>The making of the contract is part of the cause of action. Acceptance of an offer and its intimation result in a contract and hence a suit can be filed in a court within whose jurisdiction the acceptance was communicated. The performance of a contract is part of cause of action.</a:t>
            </a:r>
          </a:p>
          <a:p>
            <a:r>
              <a:rPr lang="en-US" sz="1600" dirty="0" smtClean="0">
                <a:latin typeface="Tahoma" pitchFamily="34" charset="0"/>
                <a:ea typeface="Tahoma" pitchFamily="34" charset="0"/>
                <a:cs typeface="Tahoma" pitchFamily="34" charset="0"/>
              </a:rPr>
              <a:t>Even if a small part of cause of action arises within the territorial jurisdiction of the High Court, the same by itself may not be considered to be a determinative factor compelling the High Court to decide the matter on merit. In appropriate cases, the Court may refuse to exercise its discretionary jurisdiction by invoking the doctrine of forum </a:t>
            </a:r>
            <a:r>
              <a:rPr lang="en-US" sz="1600"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a:t>
            </a:r>
            <a:r>
              <a:rPr lang="en-US" sz="1600" dirty="0" smtClean="0"/>
              <a:t> </a:t>
            </a:r>
            <a:r>
              <a:rPr lang="en-US" sz="1600" dirty="0" smtClean="0">
                <a:latin typeface="Tahoma" pitchFamily="34" charset="0"/>
                <a:ea typeface="Tahoma" pitchFamily="34" charset="0"/>
                <a:cs typeface="Tahoma" pitchFamily="34" charset="0"/>
              </a:rPr>
              <a:t>The </a:t>
            </a:r>
            <a:r>
              <a:rPr lang="en-US" sz="1600" b="1" dirty="0" smtClean="0">
                <a:latin typeface="Tahoma" pitchFamily="34" charset="0"/>
                <a:ea typeface="Tahoma" pitchFamily="34" charset="0"/>
                <a:cs typeface="Tahoma" pitchFamily="34" charset="0"/>
              </a:rPr>
              <a:t>forum </a:t>
            </a:r>
            <a:r>
              <a:rPr lang="en-US" sz="1600" b="1"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 is that which is having the jurisdiction convenient to all to decide the case. </a:t>
            </a:r>
          </a:p>
          <a:p>
            <a:r>
              <a:rPr lang="en-US" sz="1600" dirty="0" smtClean="0">
                <a:latin typeface="Tahoma" pitchFamily="34" charset="0"/>
                <a:ea typeface="Tahoma" pitchFamily="34" charset="0"/>
                <a:cs typeface="Tahoma" pitchFamily="34" charset="0"/>
              </a:rPr>
              <a:t>In international contracts, the parties may contract between themselves to submit their dispute to the jurisdiction of the court which is unrelated to either of the parties and so if in such case the defendant makes an unconditional appearance before such court, it will amount to submission.</a:t>
            </a: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10</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–TYPES OF WRIT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r>
              <a:rPr lang="en-US" sz="2700" b="1" dirty="0" smtClean="0">
                <a:latin typeface="Tahoma" pitchFamily="34" charset="0"/>
                <a:ea typeface="Tahoma" pitchFamily="34" charset="0"/>
                <a:cs typeface="Tahoma" pitchFamily="34" charset="0"/>
              </a:rPr>
              <a:t>Certiorari - </a:t>
            </a:r>
            <a:r>
              <a:rPr lang="en-US" sz="2700" dirty="0" smtClean="0">
                <a:latin typeface="Tahoma" pitchFamily="34" charset="0"/>
                <a:ea typeface="Tahoma" pitchFamily="34" charset="0"/>
                <a:cs typeface="Tahoma" pitchFamily="34" charset="0"/>
              </a:rPr>
              <a:t>The decision is against natural justice, mala fide, perverse or without conforming to the principles of ‘fair play’. Object of certiorari is to get rid of a decision which is vitiated by a defect or jurisdiction or a denial of the basic principles of justice.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Certiorari may be issued where the law under which the decision was given is void;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(b) the decision itself violates a fundamental right or</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(c) the decision violates the law or is without jurisdiction;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Defect of jurisdiction attracts certiorari.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 b) certiorari will issue if, there is an error of law apparent on the face of the record, (as stated above) or if the tribunal acts without sufficient evidence or misdirects itself in considering the evidence.</a:t>
            </a:r>
          </a:p>
          <a:p>
            <a:r>
              <a:rPr lang="en-US" sz="2700" b="1" dirty="0" smtClean="0">
                <a:latin typeface="Tahoma" pitchFamily="34" charset="0"/>
                <a:ea typeface="Tahoma" pitchFamily="34" charset="0"/>
                <a:cs typeface="Tahoma" pitchFamily="34" charset="0"/>
              </a:rPr>
              <a:t>Habeas Corpus - </a:t>
            </a:r>
            <a:r>
              <a:rPr lang="en-US" sz="2700" dirty="0" smtClean="0">
                <a:latin typeface="Tahoma" pitchFamily="34" charset="0"/>
                <a:ea typeface="Tahoma" pitchFamily="34" charset="0"/>
                <a:cs typeface="Tahoma" pitchFamily="34" charset="0"/>
              </a:rPr>
              <a:t>object is to secure the release of a person found to be detained illegally. </a:t>
            </a:r>
          </a:p>
          <a:p>
            <a:r>
              <a:rPr lang="en-US" sz="2700" b="1" dirty="0" smtClean="0">
                <a:latin typeface="Tahoma" pitchFamily="34" charset="0"/>
                <a:ea typeface="Tahoma" pitchFamily="34" charset="0"/>
                <a:cs typeface="Tahoma" pitchFamily="34" charset="0"/>
              </a:rPr>
              <a:t>Mandamus - </a:t>
            </a:r>
            <a:r>
              <a:rPr lang="en-US" sz="2700" dirty="0" smtClean="0">
                <a:latin typeface="Tahoma" pitchFamily="34" charset="0"/>
                <a:ea typeface="Tahoma" pitchFamily="34" charset="0"/>
                <a:cs typeface="Tahoma" pitchFamily="34" charset="0"/>
              </a:rPr>
              <a:t>Mandamus would issue to command a statutory authority to perform its duty to exercise its discretion according to law, but not to exercise its discretion in a particular manner unless that is expressly required by the law. Mandamus will not issue to direct a subordinate Legislative authority to enact or not to enact a rule, order or notification which it is competent to enact</a:t>
            </a:r>
          </a:p>
          <a:p>
            <a:r>
              <a:rPr lang="en-US" sz="2700" b="1" dirty="0" smtClean="0">
                <a:latin typeface="Tahoma" pitchFamily="34" charset="0"/>
                <a:ea typeface="Tahoma" pitchFamily="34" charset="0"/>
                <a:cs typeface="Tahoma" pitchFamily="34" charset="0"/>
              </a:rPr>
              <a:t>Prohibition - </a:t>
            </a:r>
            <a:r>
              <a:rPr lang="en-US" sz="2700" dirty="0" smtClean="0">
                <a:latin typeface="Tahoma" pitchFamily="34" charset="0"/>
                <a:ea typeface="Tahoma" pitchFamily="34" charset="0"/>
                <a:cs typeface="Tahoma" pitchFamily="34" charset="0"/>
              </a:rPr>
              <a:t>A writ of prohibition is normally issued only when the inferior Court or Tribunal—</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(a) proceeds to act without or in excess of jurisdiction,</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(b) proceeds to act in violation of rules of natural justice,</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(c) proceeds to act under law which is itself ultra </a:t>
            </a:r>
            <a:r>
              <a:rPr lang="en-US" sz="2700" dirty="0" err="1" smtClean="0">
                <a:latin typeface="Tahoma" pitchFamily="34" charset="0"/>
                <a:ea typeface="Tahoma" pitchFamily="34" charset="0"/>
                <a:cs typeface="Tahoma" pitchFamily="34" charset="0"/>
              </a:rPr>
              <a:t>vires</a:t>
            </a:r>
            <a:r>
              <a:rPr lang="en-US" sz="2700" dirty="0" smtClean="0">
                <a:latin typeface="Tahoma" pitchFamily="34" charset="0"/>
                <a:ea typeface="Tahoma" pitchFamily="34" charset="0"/>
                <a:cs typeface="Tahoma" pitchFamily="34" charset="0"/>
              </a:rPr>
              <a:t> or unconstitutional, or</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(d) proceeds to act in contravention of fundamental rights.</a:t>
            </a:r>
          </a:p>
          <a:p>
            <a:r>
              <a:rPr lang="en-US" sz="2700" b="1" dirty="0" smtClean="0">
                <a:latin typeface="Tahoma" pitchFamily="34" charset="0"/>
                <a:ea typeface="Tahoma" pitchFamily="34" charset="0"/>
                <a:cs typeface="Tahoma" pitchFamily="34" charset="0"/>
              </a:rPr>
              <a:t>Quo </a:t>
            </a:r>
            <a:r>
              <a:rPr lang="en-US" sz="2700" b="1" dirty="0" err="1" smtClean="0">
                <a:latin typeface="Tahoma" pitchFamily="34" charset="0"/>
                <a:ea typeface="Tahoma" pitchFamily="34" charset="0"/>
                <a:cs typeface="Tahoma" pitchFamily="34" charset="0"/>
              </a:rPr>
              <a:t>Warranto</a:t>
            </a:r>
            <a:r>
              <a:rPr lang="en-US" sz="2700" b="1" dirty="0" smtClean="0">
                <a:latin typeface="Tahoma" pitchFamily="34" charset="0"/>
                <a:ea typeface="Tahoma" pitchFamily="34" charset="0"/>
                <a:cs typeface="Tahoma" pitchFamily="34" charset="0"/>
              </a:rPr>
              <a:t> - </a:t>
            </a:r>
            <a:r>
              <a:rPr lang="en-US" sz="2700" dirty="0" smtClean="0">
                <a:latin typeface="Tahoma" pitchFamily="34" charset="0"/>
                <a:ea typeface="Tahoma" pitchFamily="34" charset="0"/>
                <a:cs typeface="Tahoma" pitchFamily="34" charset="0"/>
              </a:rPr>
              <a:t>The object of the writ of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to prevent a person to hold an office which he is not legally entitled to hold. If the enquiry leads to the finding that the holder of the office has no valid title added to it, the court may pass an order preventing the holder to continue in office and may also declare the office vacant.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used to test a person’s legal right to hold an office, not to evaluate the person’s performance in the office.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not available to decide whether an official has committed misconduct in office. </a:t>
            </a:r>
          </a:p>
          <a:p>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11</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800" b="1" dirty="0" smtClean="0">
                <a:latin typeface="Tahoma" pitchFamily="34" charset="0"/>
                <a:ea typeface="Tahoma" pitchFamily="34" charset="0"/>
                <a:cs typeface="Tahoma" pitchFamily="34" charset="0"/>
              </a:rPr>
              <a:t>WRIT REMEDIES –</a:t>
            </a:r>
            <a:r>
              <a:rPr lang="en-US" sz="2800" dirty="0" smtClean="0">
                <a:latin typeface="Tahoma" pitchFamily="34" charset="0"/>
                <a:ea typeface="Tahoma" pitchFamily="34" charset="0"/>
                <a:cs typeface="Tahoma" pitchFamily="34" charset="0"/>
              </a:rPr>
              <a:t>PUBLIC INTEREST LITIGATION</a:t>
            </a:r>
            <a:endParaRPr lang="en-US" sz="28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pPr>
              <a:spcAft>
                <a:spcPts val="600"/>
              </a:spcAft>
            </a:pPr>
            <a:r>
              <a:rPr lang="en-US" sz="1700" dirty="0" smtClean="0">
                <a:latin typeface="Tahoma" pitchFamily="34" charset="0"/>
                <a:ea typeface="Tahoma" pitchFamily="34" charset="0"/>
                <a:cs typeface="Tahoma" pitchFamily="34" charset="0"/>
              </a:rPr>
              <a:t>Public interest litigation is a proceeding in which an individual or group seeks relief in the interest of the general public and not for its own purpose. The spate of such litigation has enriched the law, modified the traditional doctrine of locus </a:t>
            </a:r>
            <a:r>
              <a:rPr lang="en-US" sz="1700" dirty="0" err="1" smtClean="0">
                <a:latin typeface="Tahoma" pitchFamily="34" charset="0"/>
                <a:ea typeface="Tahoma" pitchFamily="34" charset="0"/>
                <a:cs typeface="Tahoma" pitchFamily="34" charset="0"/>
              </a:rPr>
              <a:t>standi</a:t>
            </a:r>
            <a:r>
              <a:rPr lang="en-US" sz="1700" dirty="0" smtClean="0">
                <a:latin typeface="Tahoma" pitchFamily="34" charset="0"/>
                <a:ea typeface="Tahoma" pitchFamily="34" charset="0"/>
                <a:cs typeface="Tahoma" pitchFamily="34" charset="0"/>
              </a:rPr>
              <a:t> and led to the devising of new remedies and procedures. </a:t>
            </a:r>
          </a:p>
          <a:p>
            <a:pPr>
              <a:spcAft>
                <a:spcPts val="600"/>
              </a:spcAft>
            </a:pPr>
            <a:r>
              <a:rPr lang="en-US" sz="1700" dirty="0" smtClean="0">
                <a:latin typeface="Tahoma" pitchFamily="34" charset="0"/>
                <a:ea typeface="Tahoma" pitchFamily="34" charset="0"/>
                <a:cs typeface="Tahoma" pitchFamily="34" charset="0"/>
              </a:rPr>
              <a:t>In case of public interest litigation, the persons concerned who move such writ application not for enforcing his personal right but filed by public spirited and individual espousing the cause of large number of people who are suffering under some legal wrong or injury and such person or </a:t>
            </a:r>
            <a:r>
              <a:rPr lang="en-US" sz="1700" dirty="0" err="1" smtClean="0">
                <a:latin typeface="Tahoma" pitchFamily="34" charset="0"/>
                <a:ea typeface="Tahoma" pitchFamily="34" charset="0"/>
                <a:cs typeface="Tahoma" pitchFamily="34" charset="0"/>
              </a:rPr>
              <a:t>determinated</a:t>
            </a:r>
            <a:r>
              <a:rPr lang="en-US" sz="1700" dirty="0" smtClean="0">
                <a:latin typeface="Tahoma" pitchFamily="34" charset="0"/>
                <a:ea typeface="Tahoma" pitchFamily="34" charset="0"/>
                <a:cs typeface="Tahoma" pitchFamily="34" charset="0"/>
              </a:rPr>
              <a:t> class of persons is by reason of poverty, helplessness or disability or socially or economically disadvantaged position, unable to approach the court for relief and in such case any member of the public can maintain writ application.</a:t>
            </a:r>
          </a:p>
          <a:p>
            <a:pPr>
              <a:spcAft>
                <a:spcPts val="600"/>
              </a:spcAft>
            </a:pPr>
            <a:r>
              <a:rPr lang="en-US" sz="1700" dirty="0" smtClean="0">
                <a:latin typeface="Tahoma" pitchFamily="34" charset="0"/>
                <a:ea typeface="Tahoma" pitchFamily="34" charset="0"/>
                <a:cs typeface="Tahoma" pitchFamily="34" charset="0"/>
              </a:rPr>
              <a:t>The grievance in a public interest action, generally speaking, is about the content and conduct of Government action in relation to the Constitutional or statutory rights of segments of society and, in certain circumstances the conduct of Government policies. </a:t>
            </a:r>
          </a:p>
          <a:p>
            <a:pPr>
              <a:spcAft>
                <a:spcPts val="600"/>
              </a:spcAft>
            </a:pPr>
            <a:r>
              <a:rPr lang="en-US" sz="1700" dirty="0" smtClean="0">
                <a:latin typeface="Tahoma" pitchFamily="34" charset="0"/>
                <a:ea typeface="Tahoma" pitchFamily="34" charset="0"/>
                <a:cs typeface="Tahoma" pitchFamily="34" charset="0"/>
              </a:rPr>
              <a:t>The concept of Public Interest Litigation (PIL) is in consonance with the principles enshrined in Article 39A of the Constitution of India to protect and deliver prompt social justice with the help of law. </a:t>
            </a:r>
          </a:p>
          <a:p>
            <a:pPr>
              <a:spcAft>
                <a:spcPts val="600"/>
              </a:spcAft>
            </a:pPr>
            <a:r>
              <a:rPr lang="en-US" sz="1700" dirty="0" smtClean="0">
                <a:latin typeface="Tahoma" pitchFamily="34" charset="0"/>
                <a:ea typeface="Tahoma" pitchFamily="34" charset="0"/>
                <a:cs typeface="Tahoma" pitchFamily="34" charset="0"/>
              </a:rPr>
              <a:t>In </a:t>
            </a:r>
            <a:r>
              <a:rPr lang="en-US" sz="1700" i="1" dirty="0" err="1" smtClean="0">
                <a:latin typeface="Tahoma" pitchFamily="34" charset="0"/>
                <a:ea typeface="Tahoma" pitchFamily="34" charset="0"/>
                <a:cs typeface="Tahoma" pitchFamily="34" charset="0"/>
              </a:rPr>
              <a:t>Kalyaneshwari</a:t>
            </a:r>
            <a:r>
              <a:rPr lang="en-US" sz="1700" i="1" dirty="0" smtClean="0">
                <a:latin typeface="Tahoma" pitchFamily="34" charset="0"/>
                <a:ea typeface="Tahoma" pitchFamily="34" charset="0"/>
                <a:cs typeface="Tahoma" pitchFamily="34" charset="0"/>
              </a:rPr>
              <a:t> </a:t>
            </a:r>
            <a:r>
              <a:rPr lang="en-US" sz="1700" i="1" dirty="0" err="1" smtClean="0">
                <a:latin typeface="Tahoma" pitchFamily="34" charset="0"/>
                <a:ea typeface="Tahoma" pitchFamily="34" charset="0"/>
                <a:cs typeface="Tahoma" pitchFamily="34" charset="0"/>
              </a:rPr>
              <a:t>vs</a:t>
            </a:r>
            <a:r>
              <a:rPr lang="en-US" sz="1700" i="1" dirty="0" smtClean="0">
                <a:latin typeface="Tahoma" pitchFamily="34" charset="0"/>
                <a:ea typeface="Tahoma" pitchFamily="34" charset="0"/>
                <a:cs typeface="Tahoma" pitchFamily="34" charset="0"/>
              </a:rPr>
              <a:t> Union of India</a:t>
            </a:r>
            <a:r>
              <a:rPr lang="en-US" sz="1700" dirty="0" smtClean="0">
                <a:latin typeface="Tahoma" pitchFamily="34" charset="0"/>
                <a:ea typeface="Tahoma" pitchFamily="34" charset="0"/>
                <a:cs typeface="Tahoma" pitchFamily="34" charset="0"/>
              </a:rPr>
              <a:t>, the court cited the misuse of public-interest litigation in business conflicts. A writ petition was filed in the Gujarat High Court seeking the closure of asbestos units, stating that the material was harmful to humans. The high court dismissed the petition, stating that it was filed at the behest of rival industrial groups who wanted to promote their products as asbestos substitutes. A similar petition was then submitted to the Supreme Court. The plea was dismissed, and the plaintiff was assessed a fine of ₹ 100,000. </a:t>
            </a:r>
          </a:p>
          <a:p>
            <a:r>
              <a:rPr lang="en-US" sz="1700" dirty="0" smtClean="0">
                <a:latin typeface="Tahoma" pitchFamily="34" charset="0"/>
                <a:ea typeface="Tahoma" pitchFamily="34" charset="0"/>
                <a:cs typeface="Tahoma" pitchFamily="34" charset="0"/>
              </a:rPr>
              <a:t> </a:t>
            </a:r>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12</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1700" dirty="0" smtClean="0">
                <a:latin typeface="Tahoma" pitchFamily="34" charset="0"/>
                <a:ea typeface="Tahoma" pitchFamily="34" charset="0"/>
                <a:cs typeface="Tahoma" pitchFamily="34" charset="0"/>
              </a:rPr>
              <a:t>High Court justified in entertaining writ petition against show cause notice, notwithstanding availability of alternate remedy, when no disputed question of fact was involved and only legal issue was to be decided on the basis of facts admitted by both parties - Article 226 of Constitution of India. Deputy Commissioner v. </a:t>
            </a:r>
            <a:r>
              <a:rPr lang="en-US" sz="1700" dirty="0" err="1" smtClean="0">
                <a:latin typeface="Tahoma" pitchFamily="34" charset="0"/>
                <a:ea typeface="Tahoma" pitchFamily="34" charset="0"/>
                <a:cs typeface="Tahoma" pitchFamily="34" charset="0"/>
              </a:rPr>
              <a:t>Sushil</a:t>
            </a:r>
            <a:r>
              <a:rPr lang="en-US" sz="1700" dirty="0" smtClean="0">
                <a:latin typeface="Tahoma" pitchFamily="34" charset="0"/>
                <a:ea typeface="Tahoma" pitchFamily="34" charset="0"/>
                <a:cs typeface="Tahoma" pitchFamily="34" charset="0"/>
              </a:rPr>
              <a:t> &amp; Company — </a:t>
            </a:r>
            <a:r>
              <a:rPr lang="en-US" sz="1700" u="sng" dirty="0" smtClean="0">
                <a:latin typeface="Tahoma" pitchFamily="34" charset="0"/>
                <a:ea typeface="Tahoma" pitchFamily="34" charset="0"/>
                <a:cs typeface="Tahoma" pitchFamily="34" charset="0"/>
              </a:rPr>
              <a:t>2016 (42) S.T.R. 625</a:t>
            </a:r>
            <a:r>
              <a:rPr lang="en-US" sz="1700" dirty="0" smtClean="0">
                <a:latin typeface="Tahoma" pitchFamily="34" charset="0"/>
                <a:ea typeface="Tahoma" pitchFamily="34" charset="0"/>
                <a:cs typeface="Tahoma" pitchFamily="34" charset="0"/>
              </a:rPr>
              <a:t> (S.C.).</a:t>
            </a:r>
          </a:p>
          <a:p>
            <a:r>
              <a:rPr lang="en-US" sz="1700" dirty="0" smtClean="0">
                <a:latin typeface="Tahoma" pitchFamily="34" charset="0"/>
                <a:ea typeface="Tahoma" pitchFamily="34" charset="0"/>
                <a:cs typeface="Tahoma" pitchFamily="34" charset="0"/>
              </a:rPr>
              <a:t>Prejudice by denial of cross-examination of witnesses - Procedural infirmity brought to notice of Constitutional Court cannot wait rectification till finding of prejudice in final order which would require to be set aside, making entire proceedings nullity - Deponents may not be available after long delays in litigation - Accused has right to defend himself reasonably at earliest opportunity, and that would not prejudice department or stall their inquiry - It is abuse to allow alleged delinquent be absolved of consequences merely for procedural error - </a:t>
            </a:r>
            <a:r>
              <a:rPr lang="en-US" sz="1700" b="1" u="sng" dirty="0" smtClean="0">
                <a:latin typeface="Tahoma" pitchFamily="34" charset="0"/>
                <a:ea typeface="Tahoma" pitchFamily="34" charset="0"/>
                <a:cs typeface="Tahoma" pitchFamily="34" charset="0"/>
              </a:rPr>
              <a:t>Mohammed </a:t>
            </a:r>
            <a:r>
              <a:rPr lang="en-US" sz="1700" b="1" u="sng" dirty="0" err="1" smtClean="0">
                <a:latin typeface="Tahoma" pitchFamily="34" charset="0"/>
                <a:ea typeface="Tahoma" pitchFamily="34" charset="0"/>
                <a:cs typeface="Tahoma" pitchFamily="34" charset="0"/>
              </a:rPr>
              <a:t>Fariz</a:t>
            </a:r>
            <a:r>
              <a:rPr lang="en-US" sz="1700" b="1" u="sng" dirty="0" smtClean="0">
                <a:latin typeface="Tahoma" pitchFamily="34" charset="0"/>
                <a:ea typeface="Tahoma" pitchFamily="34" charset="0"/>
                <a:cs typeface="Tahoma" pitchFamily="34" charset="0"/>
              </a:rPr>
              <a:t> &amp; Company v. Commissioner — 2019 (369) E.L.T. 218 (Ker.). </a:t>
            </a:r>
          </a:p>
          <a:p>
            <a:r>
              <a:rPr lang="en-US" sz="1700" dirty="0" smtClean="0">
                <a:latin typeface="Tahoma" pitchFamily="34" charset="0"/>
                <a:ea typeface="Tahoma" pitchFamily="34" charset="0"/>
                <a:cs typeface="Tahoma" pitchFamily="34" charset="0"/>
              </a:rPr>
              <a:t>When the order passed by the Tribunal has not been stayed or set aside by the </a:t>
            </a:r>
            <a:r>
              <a:rPr lang="en-US" sz="1700" dirty="0" err="1" smtClean="0">
                <a:latin typeface="Tahoma" pitchFamily="34" charset="0"/>
                <a:ea typeface="Tahoma" pitchFamily="34" charset="0"/>
                <a:cs typeface="Tahoma" pitchFamily="34" charset="0"/>
              </a:rPr>
              <a:t>Hon’ble</a:t>
            </a:r>
            <a:r>
              <a:rPr lang="en-US" sz="1700" dirty="0" smtClean="0">
                <a:latin typeface="Tahoma" pitchFamily="34" charset="0"/>
                <a:ea typeface="Tahoma" pitchFamily="34" charset="0"/>
                <a:cs typeface="Tahoma" pitchFamily="34" charset="0"/>
              </a:rPr>
              <a:t> Supreme Court, it is the bounden duty of the adjudicating authority to follow the law laid down by the Tribunal. Since a binding decision has not been followed by the adjudicating authority in this case, this Court can interfere straightaway without relegating the </a:t>
            </a:r>
            <a:r>
              <a:rPr lang="en-US" sz="1700" dirty="0" err="1" smtClean="0">
                <a:latin typeface="Tahoma" pitchFamily="34" charset="0"/>
                <a:ea typeface="Tahoma" pitchFamily="34" charset="0"/>
                <a:cs typeface="Tahoma" pitchFamily="34" charset="0"/>
              </a:rPr>
              <a:t>assessee</a:t>
            </a:r>
            <a:r>
              <a:rPr lang="en-US" sz="1700" dirty="0" smtClean="0">
                <a:latin typeface="Tahoma" pitchFamily="34" charset="0"/>
                <a:ea typeface="Tahoma" pitchFamily="34" charset="0"/>
                <a:cs typeface="Tahoma" pitchFamily="34" charset="0"/>
              </a:rPr>
              <a:t> to file an appeal. </a:t>
            </a:r>
            <a:r>
              <a:rPr lang="en-US" sz="1700" b="1" dirty="0" smtClean="0">
                <a:latin typeface="Tahoma" pitchFamily="34" charset="0"/>
                <a:ea typeface="Tahoma" pitchFamily="34" charset="0"/>
                <a:cs typeface="Tahoma" pitchFamily="34" charset="0"/>
              </a:rPr>
              <a:t>INDUSTRIAL MINERAL CO. (IMC) Versus COMMISSIONER OF CUS., TUTICORIN - 2018 (15) G.S.T.L. 249 (Mad.).</a:t>
            </a:r>
          </a:p>
          <a:p>
            <a:r>
              <a:rPr lang="en-US" sz="1700" dirty="0" err="1" smtClean="0">
                <a:latin typeface="Tahoma" pitchFamily="34" charset="0"/>
                <a:ea typeface="Tahoma" pitchFamily="34" charset="0"/>
                <a:cs typeface="Tahoma" pitchFamily="34" charset="0"/>
              </a:rPr>
              <a:t>Hon’ble</a:t>
            </a:r>
            <a:r>
              <a:rPr lang="en-US" sz="1700" dirty="0" smtClean="0">
                <a:latin typeface="Tahoma" pitchFamily="34" charset="0"/>
                <a:ea typeface="Tahoma" pitchFamily="34" charset="0"/>
                <a:cs typeface="Tahoma" pitchFamily="34" charset="0"/>
              </a:rPr>
              <a:t> Supreme Court reported in </a:t>
            </a:r>
            <a:r>
              <a:rPr lang="en-US" sz="1700" u="sng" dirty="0" smtClean="0">
                <a:latin typeface="Tahoma" pitchFamily="34" charset="0"/>
                <a:ea typeface="Tahoma" pitchFamily="34" charset="0"/>
                <a:cs typeface="Tahoma" pitchFamily="34" charset="0"/>
              </a:rPr>
              <a:t>1983 (13) E.L.T. 1342</a:t>
            </a:r>
            <a:r>
              <a:rPr lang="en-US" sz="1700" dirty="0" smtClean="0">
                <a:latin typeface="Tahoma" pitchFamily="34" charset="0"/>
                <a:ea typeface="Tahoma" pitchFamily="34" charset="0"/>
                <a:cs typeface="Tahoma" pitchFamily="34" charset="0"/>
              </a:rPr>
              <a:t> (S.C.) (</a:t>
            </a:r>
            <a:r>
              <a:rPr lang="en-US" sz="1700" i="1" dirty="0" smtClean="0">
                <a:latin typeface="Tahoma" pitchFamily="34" charset="0"/>
                <a:ea typeface="Tahoma" pitchFamily="34" charset="0"/>
                <a:cs typeface="Tahoma" pitchFamily="34" charset="0"/>
              </a:rPr>
              <a:t>East India Commercial Co. Ltd., Calcutta</a:t>
            </a:r>
            <a:r>
              <a:rPr lang="en-US" sz="1700" dirty="0" smtClean="0">
                <a:latin typeface="Tahoma" pitchFamily="34" charset="0"/>
                <a:ea typeface="Tahoma" pitchFamily="34" charset="0"/>
                <a:cs typeface="Tahoma" pitchFamily="34" charset="0"/>
              </a:rPr>
              <a:t> v. </a:t>
            </a:r>
            <a:r>
              <a:rPr lang="en-US" sz="1700" i="1" dirty="0" smtClean="0">
                <a:latin typeface="Tahoma" pitchFamily="34" charset="0"/>
                <a:ea typeface="Tahoma" pitchFamily="34" charset="0"/>
                <a:cs typeface="Tahoma" pitchFamily="34" charset="0"/>
              </a:rPr>
              <a:t>Collector of Customs, Calcutta</a:t>
            </a:r>
            <a:r>
              <a:rPr lang="en-US" sz="1700" dirty="0" smtClean="0">
                <a:latin typeface="Tahoma" pitchFamily="34" charset="0"/>
                <a:ea typeface="Tahoma" pitchFamily="34" charset="0"/>
                <a:cs typeface="Tahoma" pitchFamily="34" charset="0"/>
              </a:rPr>
              <a:t>). The </a:t>
            </a:r>
            <a:r>
              <a:rPr lang="en-US" sz="1700" dirty="0" err="1" smtClean="0">
                <a:latin typeface="Tahoma" pitchFamily="34" charset="0"/>
                <a:ea typeface="Tahoma" pitchFamily="34" charset="0"/>
                <a:cs typeface="Tahoma" pitchFamily="34" charset="0"/>
              </a:rPr>
              <a:t>Hon’ble</a:t>
            </a:r>
            <a:r>
              <a:rPr lang="en-US" sz="1700" dirty="0" smtClean="0">
                <a:latin typeface="Tahoma" pitchFamily="34" charset="0"/>
                <a:ea typeface="Tahoma" pitchFamily="34" charset="0"/>
                <a:cs typeface="Tahoma" pitchFamily="34" charset="0"/>
              </a:rPr>
              <a:t> Supreme Court held that the law declared by the highest Court in the State is binding on authorities or tribunals under its superintendence and that they cannot ignore it either in initiating a proceeding or deciding on the rights involved in such a proceeding. If that be so, the proceedings of the authority themselves would be invalid and without jurisdiction. If the proceedings are without jurisdiction, the question of applying the rule with regard to the exhaustion of alternative remedy can be dispensed with.</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13</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1600" dirty="0" smtClean="0">
                <a:latin typeface="Tahoma" pitchFamily="34" charset="0"/>
                <a:ea typeface="Tahoma" pitchFamily="34" charset="0"/>
                <a:cs typeface="Tahoma" pitchFamily="34" charset="0"/>
              </a:rPr>
              <a:t>RIDDHI SIDDHI COLLECTION Versus UNION OF INDIA - 2019 (368) E.L.T. 852 (</a:t>
            </a:r>
            <a:r>
              <a:rPr lang="en-US" sz="1600" dirty="0" err="1" smtClean="0">
                <a:latin typeface="Tahoma" pitchFamily="34" charset="0"/>
                <a:ea typeface="Tahoma" pitchFamily="34" charset="0"/>
                <a:cs typeface="Tahoma" pitchFamily="34" charset="0"/>
              </a:rPr>
              <a:t>Bom</a:t>
            </a:r>
            <a:r>
              <a:rPr lang="en-US" sz="1600" dirty="0" smtClean="0">
                <a:latin typeface="Tahoma" pitchFamily="34" charset="0"/>
                <a:ea typeface="Tahoma" pitchFamily="34" charset="0"/>
                <a:cs typeface="Tahoma" pitchFamily="34" charset="0"/>
              </a:rPr>
              <a:t>.) - The objective of giving show cause notice is not an empty formality. The objective is to make the party aware of the case it has to meet. Thus time is given to respond to the same. The reduction of time as given in the notice, certainly causes prejudice to the party. The conduct of the petitioner in not attending the personal hearing would not absolve the Revenue from giving time of thirty days as stated in the notice, on serving the complete show cause notice on the parties. In these circumstances, there has been failure of principles of natural justice inasmuch as the petitioner has not been given sufficient opportunity to meet the show cause notice. In these circumstances, directing the parties to avail of alternative remedy would be unfair as original proceeding is itself in breach of natural justice. </a:t>
            </a:r>
          </a:p>
          <a:p>
            <a:r>
              <a:rPr lang="en-US" sz="1600" dirty="0" smtClean="0">
                <a:latin typeface="Tahoma" pitchFamily="34" charset="0"/>
                <a:ea typeface="Tahoma" pitchFamily="34" charset="0"/>
                <a:cs typeface="Tahoma" pitchFamily="34" charset="0"/>
              </a:rPr>
              <a:t>Court in exercise of its jurisdiction under Art. 226 of the Constitution will interfere with a show cause notice in the following circumstances:</a:t>
            </a:r>
          </a:p>
          <a:p>
            <a:r>
              <a:rPr lang="en-US" sz="1600" dirty="0" smtClean="0">
                <a:latin typeface="Tahoma" pitchFamily="34" charset="0"/>
                <a:ea typeface="Tahoma" pitchFamily="34" charset="0"/>
                <a:cs typeface="Tahoma" pitchFamily="34" charset="0"/>
              </a:rPr>
              <a:t>(1)	When the show cause notice </a:t>
            </a:r>
            <a:r>
              <a:rPr lang="en-US" sz="1600" i="1" dirty="0" smtClean="0">
                <a:latin typeface="Tahoma" pitchFamily="34" charset="0"/>
                <a:ea typeface="Tahoma" pitchFamily="34" charset="0"/>
                <a:cs typeface="Tahoma" pitchFamily="34" charset="0"/>
              </a:rPr>
              <a:t>ex facie</a:t>
            </a:r>
            <a:r>
              <a:rPr lang="en-US" sz="1600" dirty="0" smtClean="0">
                <a:latin typeface="Tahoma" pitchFamily="34" charset="0"/>
                <a:ea typeface="Tahoma" pitchFamily="34" charset="0"/>
                <a:cs typeface="Tahoma" pitchFamily="34" charset="0"/>
              </a:rPr>
              <a:t> or on the basis of admitted facts does not disclose the offence alleged to be committed;</a:t>
            </a:r>
          </a:p>
          <a:p>
            <a:r>
              <a:rPr lang="en-US" sz="1600" dirty="0" smtClean="0">
                <a:latin typeface="Tahoma" pitchFamily="34" charset="0"/>
                <a:ea typeface="Tahoma" pitchFamily="34" charset="0"/>
                <a:cs typeface="Tahoma" pitchFamily="34" charset="0"/>
              </a:rPr>
              <a:t>(2)	When the show cause notice is otherwise without jurisdiction;</a:t>
            </a:r>
          </a:p>
          <a:p>
            <a:r>
              <a:rPr lang="en-US" sz="1600" dirty="0" smtClean="0">
                <a:latin typeface="Tahoma" pitchFamily="34" charset="0"/>
                <a:ea typeface="Tahoma" pitchFamily="34" charset="0"/>
                <a:cs typeface="Tahoma" pitchFamily="34" charset="0"/>
              </a:rPr>
              <a:t>(3)	When the show cause notice suffers from an incurable infirmity;</a:t>
            </a:r>
          </a:p>
          <a:p>
            <a:r>
              <a:rPr lang="en-US" sz="1600" dirty="0" smtClean="0">
                <a:latin typeface="Tahoma" pitchFamily="34" charset="0"/>
                <a:ea typeface="Tahoma" pitchFamily="34" charset="0"/>
                <a:cs typeface="Tahoma" pitchFamily="34" charset="0"/>
              </a:rPr>
              <a:t>(4)	When the show cause notice is </a:t>
            </a:r>
            <a:r>
              <a:rPr lang="en-US" sz="1600" dirty="0" err="1" smtClean="0">
                <a:latin typeface="Tahoma" pitchFamily="34" charset="0"/>
                <a:ea typeface="Tahoma" pitchFamily="34" charset="0"/>
                <a:cs typeface="Tahoma" pitchFamily="34" charset="0"/>
              </a:rPr>
              <a:t>contraiy</a:t>
            </a:r>
            <a:r>
              <a:rPr lang="en-US" sz="1600" dirty="0" smtClean="0">
                <a:latin typeface="Tahoma" pitchFamily="34" charset="0"/>
                <a:ea typeface="Tahoma" pitchFamily="34" charset="0"/>
                <a:cs typeface="Tahoma" pitchFamily="34" charset="0"/>
              </a:rPr>
              <a:t> to judicial decisions or decisions of the Tribunal;</a:t>
            </a:r>
          </a:p>
          <a:p>
            <a:r>
              <a:rPr lang="en-US" sz="1600" dirty="0" smtClean="0">
                <a:latin typeface="Tahoma" pitchFamily="34" charset="0"/>
                <a:ea typeface="Tahoma" pitchFamily="34" charset="0"/>
                <a:cs typeface="Tahoma" pitchFamily="34" charset="0"/>
              </a:rPr>
              <a:t>(5)	When there is no material justifying the issuance of the show cause notice.”</a:t>
            </a:r>
          </a:p>
          <a:p>
            <a:r>
              <a:rPr lang="en-US" sz="1600" dirty="0" smtClean="0">
                <a:latin typeface="Tahoma" pitchFamily="34" charset="0"/>
                <a:ea typeface="Tahoma" pitchFamily="34" charset="0"/>
                <a:cs typeface="Tahoma" pitchFamily="34" charset="0"/>
              </a:rPr>
              <a:t>Oryx Fisheries Pvt. Ltd. v. Union of India — </a:t>
            </a:r>
            <a:r>
              <a:rPr lang="en-US" sz="1600" u="sng" dirty="0" smtClean="0">
                <a:latin typeface="Tahoma" pitchFamily="34" charset="0"/>
                <a:ea typeface="Tahoma" pitchFamily="34" charset="0"/>
                <a:cs typeface="Tahoma" pitchFamily="34" charset="0"/>
              </a:rPr>
              <a:t>2011 (266) E.L.T. 422</a:t>
            </a:r>
            <a:r>
              <a:rPr lang="en-US" sz="1600" dirty="0" smtClean="0">
                <a:latin typeface="Tahoma" pitchFamily="34" charset="0"/>
                <a:ea typeface="Tahoma" pitchFamily="34" charset="0"/>
                <a:cs typeface="Tahoma" pitchFamily="34" charset="0"/>
              </a:rPr>
              <a:t> (S.C.) - while reading a show-cause notice the person who is subject to it must get an impression that he will get an effective opportunity to rebut the allegations contained in the show cause notice and prove his innocence.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1600" dirty="0" err="1" smtClean="0">
                <a:latin typeface="Tahoma" pitchFamily="34" charset="0"/>
                <a:ea typeface="Tahoma" pitchFamily="34" charset="0"/>
                <a:cs typeface="Tahoma" pitchFamily="34" charset="0"/>
              </a:rPr>
              <a:t>defence</a:t>
            </a:r>
            <a:r>
              <a:rPr lang="en-US" sz="1600" dirty="0" smtClean="0">
                <a:latin typeface="Tahoma" pitchFamily="34" charset="0"/>
                <a:ea typeface="Tahoma" pitchFamily="34" charset="0"/>
                <a:cs typeface="Tahoma" pitchFamily="34" charset="0"/>
              </a:rPr>
              <a:t>.</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–ORDERS OF QUASI JUDICIAL AUTHORITY</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 quasi-judicial authority must record reasons in support of its conclusions.</a:t>
            </a:r>
          </a:p>
          <a:p>
            <a:r>
              <a:rPr lang="en-US" sz="1600" dirty="0" smtClean="0">
                <a:latin typeface="Tahoma" pitchFamily="34" charset="0"/>
                <a:ea typeface="Tahoma" pitchFamily="34" charset="0"/>
                <a:cs typeface="Tahoma" pitchFamily="34" charset="0"/>
              </a:rPr>
              <a:t>Insistence on recording of reasons is meant to serve the wider principle of justice that justice must not only be done it must also appear to be done as well.</a:t>
            </a:r>
          </a:p>
          <a:p>
            <a:r>
              <a:rPr lang="en-US" sz="1600" dirty="0" smtClean="0">
                <a:latin typeface="Tahoma" pitchFamily="34" charset="0"/>
                <a:ea typeface="Tahoma" pitchFamily="34" charset="0"/>
                <a:cs typeface="Tahoma" pitchFamily="34" charset="0"/>
              </a:rPr>
              <a:t>Recording of reasons also operates as a valid restraint on any possible arbitrary exercise of judicial and quasi-judicial or even administrative power.</a:t>
            </a:r>
          </a:p>
          <a:p>
            <a:r>
              <a:rPr lang="en-US" sz="1600" dirty="0" smtClean="0">
                <a:latin typeface="Tahoma" pitchFamily="34" charset="0"/>
                <a:ea typeface="Tahoma" pitchFamily="34" charset="0"/>
                <a:cs typeface="Tahoma" pitchFamily="34" charset="0"/>
              </a:rPr>
              <a:t>Reasons reassure that discretion has been exercised by the decision maker on relevant grounds and by disregarding extraneous considerations.</a:t>
            </a:r>
          </a:p>
          <a:p>
            <a:r>
              <a:rPr lang="en-US" sz="1600" dirty="0" smtClean="0">
                <a:latin typeface="Tahoma" pitchFamily="34" charset="0"/>
                <a:ea typeface="Tahoma" pitchFamily="34" charset="0"/>
                <a:cs typeface="Tahoma" pitchFamily="34" charset="0"/>
              </a:rPr>
              <a:t>Reasons facilitate the process of judicial review by superior Courts.</a:t>
            </a:r>
          </a:p>
          <a:p>
            <a:r>
              <a:rPr lang="en-US" sz="1600" dirty="0" smtClean="0">
                <a:latin typeface="Tahoma" pitchFamily="34" charset="0"/>
                <a:ea typeface="Tahoma" pitchFamily="34" charset="0"/>
                <a:cs typeface="Tahoma" pitchFamily="34" charset="0"/>
              </a:rPr>
              <a:t>Reasons in support of decisions must be cogent, clear and succinct. A pretence of reasons or ‘rubber-stamp reasons’ is not to be equated with a valid decision making process.</a:t>
            </a:r>
          </a:p>
          <a:p>
            <a:r>
              <a:rPr lang="en-US" sz="1600" dirty="0" smtClean="0">
                <a:latin typeface="Tahoma" pitchFamily="34" charset="0"/>
                <a:ea typeface="Tahoma" pitchFamily="34" charset="0"/>
                <a:cs typeface="Tahoma" pitchFamily="34" charset="0"/>
              </a:rPr>
              <a:t>Since the requirement to record reasons emanates from the broad doctrine of fairness in decision making, the said requirement is now virtually a component of human rights and was considered part of Strasbourg Jurisprudence.</a:t>
            </a:r>
          </a:p>
          <a:p>
            <a:r>
              <a:rPr lang="en-US" sz="1600" dirty="0" smtClean="0">
                <a:latin typeface="Tahoma" pitchFamily="34" charset="0"/>
                <a:ea typeface="Tahoma" pitchFamily="34" charset="0"/>
                <a:cs typeface="Tahoma" pitchFamily="34" charset="0"/>
              </a:rPr>
              <a:t>Judgments play a vital role in setting up precedents for the future. Therefore, for development of law, requirement of giving reasons for the decision is of the essence and is virtually a part of “Due Process. </a:t>
            </a:r>
          </a:p>
          <a:p>
            <a:r>
              <a:rPr lang="en-US" sz="1600" dirty="0" smtClean="0">
                <a:latin typeface="Tahoma" pitchFamily="34" charset="0"/>
                <a:ea typeface="Tahoma" pitchFamily="34" charset="0"/>
                <a:cs typeface="Tahoma" pitchFamily="34" charset="0"/>
              </a:rPr>
              <a:t>Absence of reasons in the original order cannot be compensated by disclosure of reason in the appellate order.</a:t>
            </a:r>
          </a:p>
          <a:p>
            <a:r>
              <a:rPr lang="en-US" sz="1600" dirty="0" smtClean="0">
                <a:latin typeface="Tahoma" pitchFamily="34" charset="0"/>
                <a:ea typeface="Tahoma" pitchFamily="34" charset="0"/>
                <a:cs typeface="Tahoma" pitchFamily="34" charset="0"/>
              </a:rPr>
              <a:t>Insistence on reason is a requirement for both judicial accountability and transparency.</a:t>
            </a:r>
          </a:p>
          <a:p>
            <a:r>
              <a:rPr lang="en-US" sz="1600" dirty="0" smtClean="0">
                <a:latin typeface="Tahoma" pitchFamily="34" charset="0"/>
                <a:ea typeface="Tahoma" pitchFamily="34" charset="0"/>
                <a:cs typeface="Tahoma" pitchFamily="34" charset="0"/>
              </a:rPr>
              <a:t>All these decisions serve one common purpose which is to demonstrate by reason that the relevant factors have been objectively considered.</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pPr>
              <a:spcAft>
                <a:spcPts val="600"/>
              </a:spcAft>
            </a:pPr>
            <a:r>
              <a:rPr lang="en-US" sz="1600" dirty="0" smtClean="0">
                <a:latin typeface="Tahoma" pitchFamily="34" charset="0"/>
                <a:ea typeface="Tahoma" pitchFamily="34" charset="0"/>
                <a:cs typeface="Tahoma" pitchFamily="34" charset="0"/>
              </a:rPr>
              <a:t>In </a:t>
            </a:r>
            <a:r>
              <a:rPr lang="en-US" sz="1600" i="1" dirty="0" smtClean="0">
                <a:latin typeface="Tahoma" pitchFamily="34" charset="0"/>
                <a:ea typeface="Tahoma" pitchFamily="34" charset="0"/>
                <a:cs typeface="Tahoma" pitchFamily="34" charset="0"/>
              </a:rPr>
              <a:t>Diamond Shipping Company Ltd.</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CC</a:t>
            </a:r>
            <a:r>
              <a:rPr lang="en-US" sz="1600" dirty="0" smtClean="0">
                <a:latin typeface="Tahoma" pitchFamily="34" charset="0"/>
                <a:ea typeface="Tahoma" pitchFamily="34" charset="0"/>
                <a:cs typeface="Tahoma" pitchFamily="34" charset="0"/>
              </a:rPr>
              <a:t> - (2017) 358 E.L.T. 108 (Cal.), it has been held as under :-</a:t>
            </a:r>
          </a:p>
          <a:p>
            <a:pPr>
              <a:spcAft>
                <a:spcPts val="600"/>
              </a:spcAft>
            </a:pPr>
            <a:r>
              <a:rPr lang="en-US" sz="1600" dirty="0" smtClean="0">
                <a:latin typeface="Tahoma" pitchFamily="34" charset="0"/>
                <a:ea typeface="Tahoma" pitchFamily="34" charset="0"/>
                <a:cs typeface="Tahoma" pitchFamily="34" charset="0"/>
              </a:rPr>
              <a:t>The impugned order in original is appealable. The petitioner has chosen not to prefer an appeal </a:t>
            </a:r>
            <a:r>
              <a:rPr lang="en-US" sz="1600" dirty="0" err="1" smtClean="0">
                <a:latin typeface="Tahoma" pitchFamily="34" charset="0"/>
                <a:ea typeface="Tahoma" pitchFamily="34" charset="0"/>
                <a:cs typeface="Tahoma" pitchFamily="34" charset="0"/>
              </a:rPr>
              <a:t>therefrom</a:t>
            </a:r>
            <a:r>
              <a:rPr lang="en-US" sz="1600" dirty="0" smtClean="0">
                <a:latin typeface="Tahoma" pitchFamily="34" charset="0"/>
                <a:ea typeface="Tahoma" pitchFamily="34" charset="0"/>
                <a:cs typeface="Tahoma" pitchFamily="34" charset="0"/>
              </a:rPr>
              <a:t>. The scope of inference with an order passed by an authority acting under a statute can be summarized as (</a:t>
            </a:r>
            <a:r>
              <a:rPr lang="en-US" sz="1600"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a:p>
            <a:pPr>
              <a:spcAft>
                <a:spcPts val="600"/>
              </a:spcAft>
            </a:pPr>
            <a:r>
              <a:rPr lang="en-US" sz="1600" dirty="0" smtClean="0">
                <a:latin typeface="Tahoma" pitchFamily="34" charset="0"/>
                <a:ea typeface="Tahoma" pitchFamily="34" charset="0"/>
                <a:cs typeface="Tahoma" pitchFamily="34" charset="0"/>
              </a:rPr>
              <a:t>Delhi High Court in </a:t>
            </a:r>
            <a:r>
              <a:rPr lang="en-US" sz="1600" u="sng" dirty="0" smtClean="0">
                <a:latin typeface="Tahoma" pitchFamily="34" charset="0"/>
                <a:ea typeface="Tahoma" pitchFamily="34" charset="0"/>
                <a:cs typeface="Tahoma" pitchFamily="34" charset="0"/>
              </a:rPr>
              <a:t>2016 (340) E.L.T. 63</a:t>
            </a:r>
            <a:r>
              <a:rPr lang="en-US" sz="1600" dirty="0" smtClean="0">
                <a:latin typeface="Tahoma" pitchFamily="34" charset="0"/>
                <a:ea typeface="Tahoma" pitchFamily="34" charset="0"/>
                <a:cs typeface="Tahoma" pitchFamily="34" charset="0"/>
              </a:rPr>
              <a:t> (Del.) decided that in cases where a clear justification is made out, writ jurisdiction can be exercised to reduce mandatory pre-deposit in rare and deserving cases - Statute has not withdrawn said power of writ court - In instant case, petitioner prima facie appears to have merits in his case on classification dispute of imported goods - This is not a case of clandestine or dubious import - Further, petitioner’s financial position, as reflected in financial records, is not so strong to bear a mandatory pre-deposit of ` 1.27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 Such a pre-deposit would lead to financial breakdown and irreparable harm to him - Thus this case falling in rare cases where invoking of writ jurisdiction proper to order reduction in pre-deposit - Petitioner directed to make a pre-deposit of ` 5 </a:t>
            </a:r>
            <a:r>
              <a:rPr lang="en-US" sz="1600" dirty="0" err="1" smtClean="0">
                <a:latin typeface="Tahoma" pitchFamily="34" charset="0"/>
                <a:ea typeface="Tahoma" pitchFamily="34" charset="0"/>
                <a:cs typeface="Tahoma" pitchFamily="34" charset="0"/>
              </a:rPr>
              <a:t>lakhs</a:t>
            </a:r>
            <a:r>
              <a:rPr lang="en-US" sz="1600" dirty="0" smtClean="0">
                <a:latin typeface="Tahoma" pitchFamily="34" charset="0"/>
                <a:ea typeface="Tahoma" pitchFamily="34" charset="0"/>
                <a:cs typeface="Tahoma" pitchFamily="34" charset="0"/>
              </a:rPr>
              <a:t> instead of ` 1.27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in addition to Customs duty levied as per classification declared by him and file appeal to First Appellate Authority within 21 days.</a:t>
            </a:r>
          </a:p>
          <a:p>
            <a:pPr>
              <a:spcAft>
                <a:spcPts val="600"/>
              </a:spcAft>
            </a:pPr>
            <a:r>
              <a:rPr lang="en-US" sz="1600" dirty="0" smtClean="0">
                <a:latin typeface="Tahoma" pitchFamily="34" charset="0"/>
                <a:ea typeface="Tahoma" pitchFamily="34" charset="0"/>
                <a:cs typeface="Tahoma" pitchFamily="34" charset="0"/>
              </a:rPr>
              <a:t>GARDEN SILK MILLS LTD.  Versus UNION OF INDIA - 2018 (11) G.S.T.L. 272 (</a:t>
            </a:r>
            <a:r>
              <a:rPr lang="en-US" sz="1600" dirty="0" err="1" smtClean="0">
                <a:latin typeface="Tahoma" pitchFamily="34" charset="0"/>
                <a:ea typeface="Tahoma" pitchFamily="34" charset="0"/>
                <a:cs typeface="Tahoma" pitchFamily="34" charset="0"/>
              </a:rPr>
              <a:t>Guj</a:t>
            </a:r>
            <a:r>
              <a:rPr lang="en-US" sz="1600" dirty="0" smtClean="0">
                <a:latin typeface="Tahoma" pitchFamily="34" charset="0"/>
                <a:ea typeface="Tahoma" pitchFamily="34" charset="0"/>
                <a:cs typeface="Tahoma" pitchFamily="34" charset="0"/>
              </a:rPr>
              <a:t>.) - Manufacturing unit situated at </a:t>
            </a:r>
            <a:r>
              <a:rPr lang="en-US" sz="1600" dirty="0" err="1" smtClean="0">
                <a:latin typeface="Tahoma" pitchFamily="34" charset="0"/>
                <a:ea typeface="Tahoma" pitchFamily="34" charset="0"/>
                <a:cs typeface="Tahoma" pitchFamily="34" charset="0"/>
              </a:rPr>
              <a:t>Surat</a:t>
            </a:r>
            <a:r>
              <a:rPr lang="en-US" sz="1600" dirty="0" smtClean="0">
                <a:latin typeface="Tahoma" pitchFamily="34" charset="0"/>
                <a:ea typeface="Tahoma" pitchFamily="34" charset="0"/>
                <a:cs typeface="Tahoma" pitchFamily="34" charset="0"/>
              </a:rPr>
              <a:t> and exports carried out from JNPT, </a:t>
            </a:r>
            <a:r>
              <a:rPr lang="en-US" sz="1600" dirty="0" err="1" smtClean="0">
                <a:latin typeface="Tahoma" pitchFamily="34" charset="0"/>
                <a:ea typeface="Tahoma" pitchFamily="34" charset="0"/>
                <a:cs typeface="Tahoma" pitchFamily="34" charset="0"/>
              </a:rPr>
              <a:t>Nhava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Sheva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Raigad</a:t>
            </a:r>
            <a:r>
              <a:rPr lang="en-US" sz="1600" dirty="0" smtClean="0">
                <a:latin typeface="Tahoma" pitchFamily="34" charset="0"/>
                <a:ea typeface="Tahoma" pitchFamily="34" charset="0"/>
                <a:cs typeface="Tahoma" pitchFamily="34" charset="0"/>
              </a:rPr>
              <a:t> - Duty of Excise paid at time of clearance of goods and rebate claim relatable to such duty so paid - Substantial cause of action arisen within territorial jurisdiction of this Court - Only on account of departmental instructions rebate claims to be filed before designated Maritime Commissioner, Mumbai - Same not mean that this Court cannot entertain present petition.</a:t>
            </a:r>
          </a:p>
          <a:p>
            <a:endParaRPr lang="en-US" sz="1600" dirty="0" smtClean="0">
              <a:latin typeface="Tahoma" pitchFamily="34" charset="0"/>
              <a:ea typeface="Tahoma" pitchFamily="34" charset="0"/>
              <a:cs typeface="Tahoma" pitchFamily="34" charset="0"/>
            </a:endParaRP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latin typeface="Tahoma" pitchFamily="34" charset="0"/>
                <a:ea typeface="Tahoma" pitchFamily="34" charset="0"/>
                <a:cs typeface="Tahoma" pitchFamily="34" charset="0"/>
              </a:rPr>
              <a:t>In ‘</a:t>
            </a:r>
            <a:r>
              <a:rPr lang="en-US" sz="1600" i="1" dirty="0" smtClean="0">
                <a:latin typeface="Tahoma" pitchFamily="34" charset="0"/>
                <a:ea typeface="Tahoma" pitchFamily="34" charset="0"/>
                <a:cs typeface="Tahoma" pitchFamily="34" charset="0"/>
              </a:rPr>
              <a:t>Gujarat Narmada Valley Fertilizers &amp; Chemicals Limited</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Union of India</a:t>
            </a:r>
            <a:r>
              <a:rPr lang="en-US" sz="1600" dirty="0" smtClean="0">
                <a:latin typeface="Tahoma" pitchFamily="34" charset="0"/>
                <a:ea typeface="Tahoma" pitchFamily="34" charset="0"/>
                <a:cs typeface="Tahoma" pitchFamily="34" charset="0"/>
              </a:rPr>
              <a:t>’ - </a:t>
            </a:r>
            <a:r>
              <a:rPr lang="en-US" sz="1600" u="sng" dirty="0" smtClean="0">
                <a:latin typeface="Tahoma" pitchFamily="34" charset="0"/>
                <a:ea typeface="Tahoma" pitchFamily="34" charset="0"/>
                <a:cs typeface="Tahoma" pitchFamily="34" charset="0"/>
              </a:rPr>
              <a:t>2015 (317) E.L.T. 9</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Bom</a:t>
            </a:r>
            <a:r>
              <a:rPr lang="en-US" sz="1600" dirty="0" smtClean="0">
                <a:latin typeface="Tahoma" pitchFamily="34" charset="0"/>
                <a:ea typeface="Tahoma" pitchFamily="34" charset="0"/>
                <a:cs typeface="Tahoma" pitchFamily="34" charset="0"/>
              </a:rPr>
              <a:t>.) the High Court found that the present writ petition is pending for more than one year. The High Court held that no purpose would be served by relegating the petitioners to a remedy and which may be barred by limitation. In the given facts and circumstances and when there is no denial that the hearing was not given to the petitioner as is clear from the statement made in affidavit-in-reply, that the High Court is inclined to exercise writ jurisdiction.</a:t>
            </a:r>
          </a:p>
          <a:p>
            <a:r>
              <a:rPr lang="en-US" sz="1600" dirty="0" smtClean="0">
                <a:latin typeface="Tahoma" pitchFamily="34" charset="0"/>
                <a:ea typeface="Tahoma" pitchFamily="34" charset="0"/>
                <a:cs typeface="Tahoma" pitchFamily="34" charset="0"/>
              </a:rPr>
              <a:t>RANJEET SINGH CHOUDHARY Versus UNION OF INDIA - 2018 (15) G.S.T.L. 192 (</a:t>
            </a:r>
            <a:r>
              <a:rPr lang="en-US" sz="1600" dirty="0" err="1" smtClean="0">
                <a:latin typeface="Tahoma" pitchFamily="34" charset="0"/>
                <a:ea typeface="Tahoma" pitchFamily="34" charset="0"/>
                <a:cs typeface="Tahoma" pitchFamily="34" charset="0"/>
              </a:rPr>
              <a:t>Guj</a:t>
            </a:r>
            <a:r>
              <a:rPr lang="en-US" sz="1600" dirty="0" smtClean="0">
                <a:latin typeface="Tahoma" pitchFamily="34" charset="0"/>
                <a:ea typeface="Tahoma" pitchFamily="34" charset="0"/>
                <a:cs typeface="Tahoma" pitchFamily="34" charset="0"/>
              </a:rPr>
              <a:t>.) - Construction contract for building for I.I.T., </a:t>
            </a:r>
            <a:r>
              <a:rPr lang="en-US" sz="1600" dirty="0" err="1" smtClean="0">
                <a:latin typeface="Tahoma" pitchFamily="34" charset="0"/>
                <a:ea typeface="Tahoma" pitchFamily="34" charset="0"/>
                <a:cs typeface="Tahoma" pitchFamily="34" charset="0"/>
              </a:rPr>
              <a:t>Gandhinagar</a:t>
            </a:r>
            <a:r>
              <a:rPr lang="en-US" sz="1600" dirty="0" smtClean="0">
                <a:latin typeface="Tahoma" pitchFamily="34" charset="0"/>
                <a:ea typeface="Tahoma" pitchFamily="34" charset="0"/>
                <a:cs typeface="Tahoma" pitchFamily="34" charset="0"/>
              </a:rPr>
              <a:t>, awarded to petitioner by Central Public Works Department, </a:t>
            </a:r>
            <a:r>
              <a:rPr lang="en-US" sz="1600" dirty="0" err="1" smtClean="0">
                <a:latin typeface="Tahoma" pitchFamily="34" charset="0"/>
                <a:ea typeface="Tahoma" pitchFamily="34" charset="0"/>
                <a:cs typeface="Tahoma" pitchFamily="34" charset="0"/>
              </a:rPr>
              <a:t>Gandhinagar</a:t>
            </a:r>
            <a:r>
              <a:rPr lang="en-US" sz="1600" dirty="0" smtClean="0">
                <a:latin typeface="Tahoma" pitchFamily="34" charset="0"/>
                <a:ea typeface="Tahoma" pitchFamily="34" charset="0"/>
                <a:cs typeface="Tahoma" pitchFamily="34" charset="0"/>
              </a:rPr>
              <a:t> (CPWD) - Service Tax deposited and petitioner assessed at Ajmer -  refund application filed by petitioner on behalf of CWPD, for Service Tax deposited by CWPD in relation to impugned construction contract, rejected by Ajmer authority -Cause arisen within jurisdiction of this Court as contract for construction of building executed at </a:t>
            </a:r>
            <a:r>
              <a:rPr lang="en-US" sz="1600" dirty="0" err="1" smtClean="0">
                <a:latin typeface="Tahoma" pitchFamily="34" charset="0"/>
                <a:ea typeface="Tahoma" pitchFamily="34" charset="0"/>
                <a:cs typeface="Tahoma" pitchFamily="34" charset="0"/>
              </a:rPr>
              <a:t>Gandhinagar</a:t>
            </a:r>
            <a:r>
              <a:rPr lang="en-US" sz="1600" dirty="0" smtClean="0">
                <a:latin typeface="Tahoma" pitchFamily="34" charset="0"/>
                <a:ea typeface="Tahoma" pitchFamily="34" charset="0"/>
                <a:cs typeface="Tahoma" pitchFamily="34" charset="0"/>
              </a:rPr>
              <a:t> - Payments made and received within State of Gujarat - Correspondence and actions taken by CPWD all arose within jurisdiction of this High Court - This Court having territorial jurisdiction to examine legality of action of CPWD - - When substantial, or larger part of cause of action can be said to have arisen within State, jurisdiction may be exercised even against order passed by Assistant Commissioner of Central Excise and Service Tax, Ajmer. </a:t>
            </a:r>
          </a:p>
          <a:p>
            <a:r>
              <a:rPr lang="en-US" sz="1600" dirty="0" smtClean="0">
                <a:latin typeface="Tahoma" pitchFamily="34" charset="0"/>
                <a:ea typeface="Tahoma" pitchFamily="34" charset="0"/>
                <a:cs typeface="Tahoma" pitchFamily="34" charset="0"/>
              </a:rPr>
              <a:t>Supreme Court in </a:t>
            </a:r>
            <a:r>
              <a:rPr lang="en-US" sz="1600" i="1" dirty="0" smtClean="0">
                <a:latin typeface="Tahoma" pitchFamily="34" charset="0"/>
                <a:ea typeface="Tahoma" pitchFamily="34" charset="0"/>
                <a:cs typeface="Tahoma" pitchFamily="34" charset="0"/>
              </a:rPr>
              <a:t>M.P. Steel Corporation</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Commissioner of Central Excise</a:t>
            </a:r>
            <a:r>
              <a:rPr lang="en-US" sz="1600" dirty="0" smtClean="0">
                <a:latin typeface="Tahoma" pitchFamily="34" charset="0"/>
                <a:ea typeface="Tahoma" pitchFamily="34" charset="0"/>
                <a:cs typeface="Tahoma" pitchFamily="34" charset="0"/>
              </a:rPr>
              <a:t> - </a:t>
            </a:r>
            <a:r>
              <a:rPr lang="en-US" sz="1600" u="sng" dirty="0" smtClean="0">
                <a:latin typeface="Tahoma" pitchFamily="34" charset="0"/>
                <a:ea typeface="Tahoma" pitchFamily="34" charset="0"/>
                <a:cs typeface="Tahoma" pitchFamily="34" charset="0"/>
              </a:rPr>
              <a:t>2015 (319) E.L.T. 373</a:t>
            </a:r>
            <a:r>
              <a:rPr lang="en-US" sz="1600" dirty="0" smtClean="0">
                <a:latin typeface="Tahoma" pitchFamily="34" charset="0"/>
                <a:ea typeface="Tahoma" pitchFamily="34" charset="0"/>
                <a:cs typeface="Tahoma" pitchFamily="34" charset="0"/>
              </a:rPr>
              <a:t> (S.C.). It has held that the principle of Section 14 of the Limitation Act, 1963 is applicable even when in respect of statutory Appeals filed before the Tribunal from the orders passed by the Collector of Customs (Appeals) under the Customs Act, 1962. Thus, the period of time spent in prosecuting the Petition against the order dated 13th January, 2016 of the Commissioner of Service Tax has to be excluded while computing the period of limitation in filing an Appeal before the Tribunal. Undisputedly, the period between 4th May, 2016 to 30th March, 2017 was spent </a:t>
            </a:r>
            <a:r>
              <a:rPr lang="en-US" sz="1600" i="1" dirty="0" smtClean="0">
                <a:latin typeface="Tahoma" pitchFamily="34" charset="0"/>
                <a:ea typeface="Tahoma" pitchFamily="34" charset="0"/>
                <a:cs typeface="Tahoma" pitchFamily="34" charset="0"/>
              </a:rPr>
              <a:t>bona fide</a:t>
            </a:r>
            <a:r>
              <a:rPr lang="en-US" sz="1600" dirty="0" smtClean="0">
                <a:latin typeface="Tahoma" pitchFamily="34" charset="0"/>
                <a:ea typeface="Tahoma" pitchFamily="34" charset="0"/>
                <a:cs typeface="Tahoma" pitchFamily="34" charset="0"/>
              </a:rPr>
              <a:t> before this Court in prosecution of Writ Petition No. 1724 of 2016.</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dirty="0" smtClean="0">
                <a:latin typeface="Tahoma" pitchFamily="34" charset="0"/>
                <a:ea typeface="Tahoma" pitchFamily="34" charset="0"/>
                <a:cs typeface="Tahoma" pitchFamily="34" charset="0"/>
              </a:rPr>
              <a:t>ARTICLE 136 - SPECIAL LEAVE TO APPEAL </a:t>
            </a:r>
            <a:endParaRPr lang="en-US" sz="30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Article 136 of the Constitution provides that Supreme Court may, in its discretion, grant special leave to appeal from any judgment, decree, determination, sentence or order in any cause or matter passed or made by any Court or Tribunal in the territory of India.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Granting special leave to appeal :- In this process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sees whether the petitioner should be granted leave to appeal or not. While hearing SLP, the Court is not exercising its appellate jurisdiction; it is merely exercising its discretionary jurisdiction to grant or not to grant leave to appeal. The petitioner is still outside the gate of entry though aspiring to enter the appellate arena of Supreme Court. Whether he enters or not would depend on the fate of his petition for special leave.</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Hearing the appeal :- In this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exercise its appellate jurisdiction and determine the case.</a:t>
            </a:r>
          </a:p>
          <a:p>
            <a:r>
              <a:rPr lang="en-US" sz="1600" dirty="0" smtClean="0">
                <a:latin typeface="Tahoma" pitchFamily="34" charset="0"/>
                <a:ea typeface="Tahoma" pitchFamily="34" charset="0"/>
                <a:cs typeface="Tahoma" pitchFamily="34" charset="0"/>
              </a:rPr>
              <a:t>SLP dismissed i.e. petition has been dismissed at the granting of special leave without assigning any reason. This is also called dismissal of SLP by non-speaking order. In this case, no doctrine of merger applies i.e. decree or order (against which SLP was filed) has not lost its identity and binding between the parties. It is because it is mere expression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that it was not a fit case where special leave should be granted. However,  if  some law/directions is declared by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while dismissing SLP, then subordinate authorities is bound by such law/directions. </a:t>
            </a:r>
          </a:p>
          <a:p>
            <a:r>
              <a:rPr lang="en-US" sz="1600" dirty="0" smtClean="0">
                <a:latin typeface="Tahoma" pitchFamily="34" charset="0"/>
                <a:ea typeface="Tahoma" pitchFamily="34" charset="0"/>
                <a:cs typeface="Tahoma" pitchFamily="34" charset="0"/>
              </a:rPr>
              <a:t>When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allows SLP and final appeal dismissed either by speaking order/non-speaking order then doctrine of merger applies. The decision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becomes final.</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State shall not deny to any person equality before the law or the equal protection of the laws within the territory of India.</a:t>
            </a:r>
          </a:p>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source of article 14 lies in the American and the Irish Constitutions. It may be mentioned that the Preamble to the Indian Constitution speaks of equality of status and of opportunity and this article gives effect to that principle in the text of the Constitution. In a sense, the demand for equality is linked up with the history of the freedom movement in India.</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Article 14 strikes at arbitrariness in State action and ensures fairness and equality of treatment. The principle underlying the guarantee of Article 14 is not that the same rules of law should be applicable to all persons within the Indian territory or that the same remedies should be made available to them irrespective of differences of circumstances. It only means that all persons similarly circumstanced shall be treated alike both in privileges conferred and liabilities imposed. Equal laws would have to be applied to all in the same situation, and there should be no discrimination between one person and another if as regards the subject matter of the legislation their position is substantially the same. </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equal treatment to </a:t>
            </a:r>
            <a:r>
              <a:rPr lang="en-US" sz="1570" dirty="0" err="1" smtClean="0">
                <a:latin typeface="Tahoma" pitchFamily="34" charset="0"/>
                <a:ea typeface="Tahoma" pitchFamily="34" charset="0"/>
                <a:cs typeface="Tahoma" pitchFamily="34" charset="0"/>
              </a:rPr>
              <a:t>unequals</a:t>
            </a:r>
            <a:r>
              <a:rPr lang="en-US" sz="1570" dirty="0" smtClean="0">
                <a:latin typeface="Tahoma" pitchFamily="34" charset="0"/>
                <a:ea typeface="Tahoma" pitchFamily="34" charset="0"/>
                <a:cs typeface="Tahoma" pitchFamily="34" charset="0"/>
              </a:rPr>
              <a:t> is nothing but inequality. To put both categories—tainted and the rest—at par is wholly unjustified, arbitrary, unconstitutional being violative of article 14 of the Constitution- </a:t>
            </a:r>
            <a:r>
              <a:rPr lang="en-US" sz="1570" i="1" dirty="0" err="1" smtClean="0">
                <a:latin typeface="Tahoma" pitchFamily="34" charset="0"/>
                <a:ea typeface="Tahoma" pitchFamily="34" charset="0"/>
                <a:cs typeface="Tahoma" pitchFamily="34" charset="0"/>
              </a:rPr>
              <a:t>Onkar</a:t>
            </a:r>
            <a:r>
              <a:rPr lang="en-US" sz="1570" i="1" dirty="0" smtClean="0">
                <a:latin typeface="Tahoma" pitchFamily="34" charset="0"/>
                <a:ea typeface="Tahoma" pitchFamily="34" charset="0"/>
                <a:cs typeface="Tahoma" pitchFamily="34" charset="0"/>
              </a:rPr>
              <a:t> </a:t>
            </a:r>
            <a:r>
              <a:rPr lang="en-US" sz="1570" i="1" dirty="0" err="1" smtClean="0">
                <a:latin typeface="Tahoma" pitchFamily="34" charset="0"/>
                <a:ea typeface="Tahoma" pitchFamily="34" charset="0"/>
                <a:cs typeface="Tahoma" pitchFamily="34" charset="0"/>
              </a:rPr>
              <a:t>Lal</a:t>
            </a:r>
            <a:r>
              <a:rPr lang="en-US" sz="1570" i="1" dirty="0" smtClean="0">
                <a:latin typeface="Tahoma" pitchFamily="34" charset="0"/>
                <a:ea typeface="Tahoma" pitchFamily="34" charset="0"/>
                <a:cs typeface="Tahoma" pitchFamily="34" charset="0"/>
              </a:rPr>
              <a:t> Bajaj</a:t>
            </a:r>
            <a:r>
              <a:rPr lang="en-US" sz="1570" dirty="0" smtClean="0">
                <a:latin typeface="Tahoma" pitchFamily="34" charset="0"/>
                <a:ea typeface="Tahoma" pitchFamily="34" charset="0"/>
                <a:cs typeface="Tahoma" pitchFamily="34" charset="0"/>
              </a:rPr>
              <a:t> v.</a:t>
            </a:r>
            <a:r>
              <a:rPr lang="en-US" sz="1570" i="1" dirty="0" smtClean="0">
                <a:latin typeface="Tahoma" pitchFamily="34" charset="0"/>
                <a:ea typeface="Tahoma" pitchFamily="34" charset="0"/>
                <a:cs typeface="Tahoma" pitchFamily="34" charset="0"/>
              </a:rPr>
              <a:t> Union of India</a:t>
            </a:r>
            <a:r>
              <a:rPr lang="en-US" sz="1570" dirty="0" smtClean="0">
                <a:latin typeface="Tahoma" pitchFamily="34" charset="0"/>
                <a:ea typeface="Tahoma" pitchFamily="34" charset="0"/>
                <a:cs typeface="Tahoma" pitchFamily="34" charset="0"/>
              </a:rPr>
              <a:t>, AIR 2003 SC 2562: (2003) 2 SCC 673.</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Courts have upheld legislation containing apparently discriminatory provisions where the discrimination is based on a reasonable basis. By ‘reasonable’, it is meant that the classification must not be arbitrary but must be rational.  The classification must be founded on an intelligible differential which distinguishes those that are grouped together from others.</a:t>
            </a:r>
            <a:endParaRPr lang="en-US" sz="157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US" sz="1600" dirty="0" smtClean="0">
                <a:latin typeface="Tahoma" pitchFamily="34" charset="0"/>
                <a:ea typeface="Tahoma" pitchFamily="34" charset="0"/>
                <a:cs typeface="Tahoma" pitchFamily="34" charset="0"/>
              </a:rPr>
              <a:t>Writ before High Court or Supreme Court is a public law remedy i.e. it gives right to any person to approach High Court or Supreme Court for the enforcement of his right against any person or authority performing public duty. Rights which comes for enforcement:- </a:t>
            </a:r>
          </a:p>
          <a:p>
            <a:pPr algn="l"/>
            <a:r>
              <a:rPr lang="en-US" sz="1600" dirty="0" smtClean="0">
                <a:latin typeface="Tahoma" pitchFamily="34" charset="0"/>
                <a:ea typeface="Tahoma" pitchFamily="34" charset="0"/>
                <a:cs typeface="Tahoma" pitchFamily="34" charset="0"/>
              </a:rPr>
              <a:t>(a) fundamental rights given by the Constitution;</a:t>
            </a:r>
          </a:p>
          <a:p>
            <a:pPr algn="l"/>
            <a:r>
              <a:rPr lang="en-US" sz="1600" dirty="0" smtClean="0">
                <a:latin typeface="Tahoma" pitchFamily="34" charset="0"/>
                <a:ea typeface="Tahoma" pitchFamily="34" charset="0"/>
                <a:cs typeface="Tahoma" pitchFamily="34" charset="0"/>
              </a:rPr>
              <a:t>(b) constitutional rights not having the status of fundamental rights;</a:t>
            </a:r>
          </a:p>
          <a:p>
            <a:pPr algn="l"/>
            <a:r>
              <a:rPr lang="en-US" sz="1600" dirty="0" smtClean="0">
                <a:latin typeface="Tahoma" pitchFamily="34" charset="0"/>
                <a:ea typeface="Tahoma" pitchFamily="34" charset="0"/>
                <a:cs typeface="Tahoma" pitchFamily="34" charset="0"/>
              </a:rPr>
              <a:t>(c) statutory rights;</a:t>
            </a:r>
          </a:p>
          <a:p>
            <a:pPr algn="l"/>
            <a:r>
              <a:rPr lang="en-US" sz="1600" dirty="0" smtClean="0">
                <a:latin typeface="Tahoma" pitchFamily="34" charset="0"/>
                <a:ea typeface="Tahoma" pitchFamily="34" charset="0"/>
                <a:cs typeface="Tahoma" pitchFamily="34" charset="0"/>
              </a:rPr>
              <a:t>(d) rights flowing from subordinate legislation;</a:t>
            </a:r>
          </a:p>
          <a:p>
            <a:pPr algn="l"/>
            <a:r>
              <a:rPr lang="en-US" sz="1600" dirty="0" smtClean="0">
                <a:latin typeface="Tahoma" pitchFamily="34" charset="0"/>
                <a:ea typeface="Tahoma" pitchFamily="34" charset="0"/>
                <a:cs typeface="Tahoma" pitchFamily="34" charset="0"/>
              </a:rPr>
              <a:t>(e) rights based on case law;</a:t>
            </a:r>
          </a:p>
          <a:p>
            <a:pPr algn="l"/>
            <a:r>
              <a:rPr lang="en-US" sz="1600" dirty="0" smtClean="0">
                <a:latin typeface="Tahoma" pitchFamily="34" charset="0"/>
                <a:ea typeface="Tahoma" pitchFamily="34" charset="0"/>
                <a:cs typeface="Tahoma" pitchFamily="34" charset="0"/>
              </a:rPr>
              <a:t>(f) customary rights;</a:t>
            </a:r>
          </a:p>
          <a:p>
            <a:pPr algn="l"/>
            <a:r>
              <a:rPr lang="en-US" sz="1600" dirty="0" smtClean="0">
                <a:latin typeface="Tahoma" pitchFamily="34" charset="0"/>
                <a:ea typeface="Tahoma" pitchFamily="34" charset="0"/>
                <a:cs typeface="Tahoma" pitchFamily="34" charset="0"/>
              </a:rPr>
              <a:t>(g) contractual rights.</a:t>
            </a:r>
          </a:p>
          <a:p>
            <a:pPr algn="just">
              <a:buFont typeface="Wingdings" pitchFamily="2" charset="2"/>
              <a:buChar char="v"/>
            </a:pPr>
            <a:r>
              <a:rPr lang="en-IN" sz="1600" dirty="0" smtClean="0">
                <a:latin typeface="Tahoma" pitchFamily="34" charset="0"/>
                <a:ea typeface="Tahoma" pitchFamily="34" charset="0"/>
                <a:cs typeface="Tahoma" pitchFamily="34" charset="0"/>
              </a:rPr>
              <a:t>Writ can be filed to enforce rights against action as well inaction of </a:t>
            </a:r>
            <a:r>
              <a:rPr lang="en-US" sz="1600" dirty="0" smtClean="0">
                <a:latin typeface="Tahoma" pitchFamily="34" charset="0"/>
                <a:ea typeface="Tahoma" pitchFamily="34" charset="0"/>
                <a:cs typeface="Tahoma" pitchFamily="34" charset="0"/>
              </a:rPr>
              <a:t>any person or authority performing public duty</a:t>
            </a:r>
            <a:r>
              <a:rPr lang="en-IN" sz="1600" dirty="0" smtClean="0">
                <a:latin typeface="Tahoma" pitchFamily="34" charset="0"/>
                <a:ea typeface="Tahoma" pitchFamily="34" charset="0"/>
                <a:cs typeface="Tahoma" pitchFamily="34" charset="0"/>
              </a:rPr>
              <a:t>. </a:t>
            </a:r>
          </a:p>
          <a:p>
            <a:pPr algn="just">
              <a:buFont typeface="Wingdings" pitchFamily="2" charset="2"/>
              <a:buChar char="v"/>
            </a:pPr>
            <a:r>
              <a:rPr lang="en-US" sz="160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60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just">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In the matter of taxation, the court permits great latitude to the legislature. The legislature can make reasonable discrimination and make a choice in respect of districts, objects, persons, methods and even rates of taxation; </a:t>
            </a:r>
            <a:r>
              <a:rPr lang="en-US" sz="1600" i="1" dirty="0" smtClean="0">
                <a:latin typeface="Tahoma" pitchFamily="34" charset="0"/>
                <a:ea typeface="Tahoma" pitchFamily="34" charset="0"/>
                <a:cs typeface="Tahoma" pitchFamily="34" charset="0"/>
              </a:rPr>
              <a:t>Mafatlal Industries v. Union of India</a:t>
            </a:r>
            <a:r>
              <a:rPr lang="en-US" sz="1600" dirty="0" smtClean="0">
                <a:latin typeface="Tahoma" pitchFamily="34" charset="0"/>
                <a:ea typeface="Tahoma" pitchFamily="34" charset="0"/>
                <a:cs typeface="Tahoma" pitchFamily="34" charset="0"/>
              </a:rPr>
              <a:t>, (1997) 5 SCC 536. </a:t>
            </a:r>
          </a:p>
          <a:p>
            <a:pPr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Supreme Court in the case of Assistant Commissioner, Commercial Taxes and others vs. LIS (Registered) reported in (2018) 15 SCC 283, wherein the Supreme Court has observed that in interpreting a taxing statute, the equitable considerations are entirely out of place. It has been observed in so many words that reasons of morality and fairness can have no application to bring a citizen who is not within the four corners of the taxing statute within its fold so as to make him liable to payment of tax.</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A taxing statute, however, is not beyond the pale of challenge under Article 14 of the Constitution of India.</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“manifestly arbitrariness” means something done by legislature capriciously, irrationally and/or without adequate determining principle, or something done which is excessive and disproportionate.</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The issue whether law can be declared unconstitutional on the ground of arbitrariness has received the attention of the Supreme Court in a Constitution Bench Judgment in the case of </a:t>
            </a:r>
            <a:r>
              <a:rPr lang="en-US" sz="1600" dirty="0" err="1" smtClean="0">
                <a:latin typeface="Tahoma" pitchFamily="34" charset="0"/>
                <a:ea typeface="Tahoma" pitchFamily="34" charset="0"/>
                <a:cs typeface="Tahoma" pitchFamily="34" charset="0"/>
              </a:rPr>
              <a:t>Shayara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Bano</a:t>
            </a:r>
            <a:r>
              <a:rPr lang="en-US" sz="1600" dirty="0" smtClean="0">
                <a:latin typeface="Tahoma" pitchFamily="34" charset="0"/>
                <a:ea typeface="Tahoma" pitchFamily="34" charset="0"/>
                <a:cs typeface="Tahoma" pitchFamily="34" charset="0"/>
              </a:rPr>
              <a:t> v. Union of India &amp; Ors. 24. R.F. </a:t>
            </a:r>
            <a:r>
              <a:rPr lang="en-US" sz="1600" dirty="0" err="1" smtClean="0">
                <a:latin typeface="Tahoma" pitchFamily="34" charset="0"/>
                <a:ea typeface="Tahoma" pitchFamily="34" charset="0"/>
                <a:cs typeface="Tahoma" pitchFamily="34" charset="0"/>
              </a:rPr>
              <a:t>Nariman</a:t>
            </a:r>
            <a:r>
              <a:rPr lang="en-US" sz="1600" dirty="0" smtClean="0">
                <a:latin typeface="Tahoma" pitchFamily="34" charset="0"/>
                <a:ea typeface="Tahoma" pitchFamily="34" charset="0"/>
                <a:cs typeface="Tahoma" pitchFamily="34" charset="0"/>
              </a:rPr>
              <a:t> and </a:t>
            </a:r>
            <a:r>
              <a:rPr lang="en-US" sz="1600" dirty="0" err="1" smtClean="0">
                <a:latin typeface="Tahoma" pitchFamily="34" charset="0"/>
                <a:ea typeface="Tahoma" pitchFamily="34" charset="0"/>
                <a:cs typeface="Tahoma" pitchFamily="34" charset="0"/>
              </a:rPr>
              <a:t>U.U.Lalit</a:t>
            </a:r>
            <a:r>
              <a:rPr lang="en-US" sz="1600" dirty="0" smtClean="0">
                <a:latin typeface="Tahoma" pitchFamily="34" charset="0"/>
                <a:ea typeface="Tahoma" pitchFamily="34" charset="0"/>
                <a:cs typeface="Tahoma" pitchFamily="34" charset="0"/>
              </a:rPr>
              <a:t>, JJ. (State of M.P. v. </a:t>
            </a:r>
            <a:r>
              <a:rPr lang="en-US" sz="1600" dirty="0" err="1" smtClean="0">
                <a:latin typeface="Tahoma" pitchFamily="34" charset="0"/>
                <a:ea typeface="Tahoma" pitchFamily="34" charset="0"/>
                <a:cs typeface="Tahoma" pitchFamily="34" charset="0"/>
              </a:rPr>
              <a:t>Rakesh</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Kohli</a:t>
            </a:r>
            <a:r>
              <a:rPr lang="en-US" sz="1600" dirty="0" smtClean="0">
                <a:latin typeface="Tahoma" pitchFamily="34" charset="0"/>
                <a:ea typeface="Tahoma" pitchFamily="34" charset="0"/>
                <a:cs typeface="Tahoma" pitchFamily="34" charset="0"/>
              </a:rPr>
              <a:t>,  (2012) 6 SCC 312; </a:t>
            </a:r>
            <a:r>
              <a:rPr lang="en-US" sz="1600" dirty="0" err="1" smtClean="0">
                <a:latin typeface="Tahoma" pitchFamily="34" charset="0"/>
                <a:ea typeface="Tahoma" pitchFamily="34" charset="0"/>
                <a:cs typeface="Tahoma" pitchFamily="34" charset="0"/>
              </a:rPr>
              <a:t>Ashoka</a:t>
            </a:r>
            <a:r>
              <a:rPr lang="en-US" sz="1600" dirty="0" smtClean="0">
                <a:latin typeface="Tahoma" pitchFamily="34" charset="0"/>
                <a:ea typeface="Tahoma" pitchFamily="34" charset="0"/>
                <a:cs typeface="Tahoma" pitchFamily="34" charset="0"/>
              </a:rPr>
              <a:t> Kumar </a:t>
            </a:r>
            <a:r>
              <a:rPr lang="en-US" sz="1600" dirty="0" err="1" smtClean="0">
                <a:latin typeface="Tahoma" pitchFamily="34" charset="0"/>
                <a:ea typeface="Tahoma" pitchFamily="34" charset="0"/>
                <a:cs typeface="Tahoma" pitchFamily="34" charset="0"/>
              </a:rPr>
              <a:t>Thakur</a:t>
            </a:r>
            <a:r>
              <a:rPr lang="en-US" sz="1600" dirty="0" smtClean="0">
                <a:latin typeface="Tahoma" pitchFamily="34" charset="0"/>
                <a:ea typeface="Tahoma" pitchFamily="34" charset="0"/>
                <a:cs typeface="Tahoma" pitchFamily="34" charset="0"/>
              </a:rPr>
              <a:t> v. Union of India, (2008) 6 SCC 1 22 (1996) 3 SCC 709 23 (2016) 2 SCC 445 24 (2017) 9 SCC 1) discredited the ratio of the aforesaid judgments wherein the Court had held that a law cannot be declared unconstitutional on the ground that it is arbitrary. </a:t>
            </a: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buFont typeface="Wingdings" pitchFamily="2" charset="2"/>
              <a:buChar char="v"/>
            </a:pPr>
            <a:r>
              <a:rPr lang="en-US" sz="1520" dirty="0" smtClean="0">
                <a:latin typeface="Tahoma" pitchFamily="34" charset="0"/>
                <a:ea typeface="Tahoma" pitchFamily="34" charset="0"/>
                <a:cs typeface="Tahoma" pitchFamily="34" charset="0"/>
              </a:rPr>
              <a:t>Denying ITC to a buyer of goods and services would tantamount to treating both the ‘guilty purchasers’ and the ‘innocent purchasers’ at par whereas they constitute two different classes. A ‘guilty purchaser’ entering into a tacit agreement or understanding or arrangement in collusion with the ‘guilty seller’ to falsely claim ITC and cause loss of revenue cannot be treated at par with a bona fide purchaser. This is violative of Article 14 of the Constitution inasmuch as it treats both the innocent purchasers and the guilty purchasers alike. In other words, by treating </a:t>
            </a:r>
            <a:r>
              <a:rPr lang="en-US" sz="1520" dirty="0" err="1" smtClean="0">
                <a:latin typeface="Tahoma" pitchFamily="34" charset="0"/>
                <a:ea typeface="Tahoma" pitchFamily="34" charset="0"/>
                <a:cs typeface="Tahoma" pitchFamily="34" charset="0"/>
              </a:rPr>
              <a:t>unequals</a:t>
            </a:r>
            <a:r>
              <a:rPr lang="en-US" sz="1520" dirty="0" smtClean="0">
                <a:latin typeface="Tahoma" pitchFamily="34" charset="0"/>
                <a:ea typeface="Tahoma" pitchFamily="34" charset="0"/>
                <a:cs typeface="Tahoma" pitchFamily="34" charset="0"/>
              </a:rPr>
              <a:t> equally, Section 16(2)(c) of the CGST Act is positively violative of Article 14 of the Constitution.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i="1" dirty="0" smtClean="0">
                <a:latin typeface="Tahoma" pitchFamily="34" charset="0"/>
                <a:ea typeface="Tahoma" pitchFamily="34" charset="0"/>
                <a:cs typeface="Tahoma" pitchFamily="34" charset="0"/>
              </a:rPr>
              <a:t>Commissioner of Trade &amp; Taxes, Delhi and others Vs. Arise India Limited and others [TS-2-SC-2018- VAT]</a:t>
            </a:r>
            <a:r>
              <a:rPr lang="en-US" sz="1520" i="1" dirty="0" smtClean="0">
                <a:latin typeface="Tahoma" pitchFamily="34" charset="0"/>
                <a:ea typeface="Tahoma" pitchFamily="34" charset="0"/>
                <a:cs typeface="Tahoma" pitchFamily="34" charset="0"/>
              </a:rPr>
              <a:t>,</a:t>
            </a:r>
            <a:r>
              <a:rPr lang="en-US" sz="1520" dirty="0" smtClean="0">
                <a:latin typeface="Tahoma" pitchFamily="34" charset="0"/>
                <a:ea typeface="Tahoma" pitchFamily="34" charset="0"/>
                <a:cs typeface="Tahoma" pitchFamily="34" charset="0"/>
              </a:rPr>
              <a:t> has dismissed the Special Leave Petition filed by the Revenue against the decision of the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High Court of Delhi wherein Section 9 (2)(g) of the DVAT was read down which denied ITC, if the selling dealer failed to deposited VAT. </a:t>
            </a:r>
          </a:p>
          <a:p>
            <a:pPr algn="l">
              <a:buFont typeface="Wingdings" pitchFamily="2" charset="2"/>
              <a:buChar char="v"/>
            </a:pPr>
            <a:r>
              <a:rPr lang="en-IN" sz="1520" dirty="0" err="1" smtClean="0">
                <a:latin typeface="Tahoma" pitchFamily="34" charset="0"/>
                <a:ea typeface="Tahoma" pitchFamily="34" charset="0"/>
                <a:cs typeface="Tahoma" pitchFamily="34" charset="0"/>
              </a:rPr>
              <a:t>Hon’ble</a:t>
            </a:r>
            <a:r>
              <a:rPr lang="en-IN" sz="1520" dirty="0" smtClean="0">
                <a:latin typeface="Tahoma" pitchFamily="34" charset="0"/>
                <a:ea typeface="Tahoma" pitchFamily="34" charset="0"/>
                <a:cs typeface="Tahoma" pitchFamily="34" charset="0"/>
              </a:rPr>
              <a:t> Gujarat High Court in the case of </a:t>
            </a:r>
            <a:r>
              <a:rPr lang="en-US" sz="1520" dirty="0" err="1" smtClean="0">
                <a:latin typeface="Tahoma" pitchFamily="34" charset="0"/>
                <a:ea typeface="Tahoma" pitchFamily="34" charset="0"/>
                <a:cs typeface="Tahoma" pitchFamily="34" charset="0"/>
              </a:rPr>
              <a:t>Siddharth</a:t>
            </a:r>
            <a:r>
              <a:rPr lang="en-US" sz="1520" dirty="0" smtClean="0">
                <a:latin typeface="Tahoma" pitchFamily="34" charset="0"/>
                <a:ea typeface="Tahoma" pitchFamily="34" charset="0"/>
                <a:cs typeface="Tahoma" pitchFamily="34" charset="0"/>
              </a:rPr>
              <a:t> Enterprises Versus Nodal Officer - 2019 (29) G.S.T.L. 664 (</a:t>
            </a:r>
            <a:r>
              <a:rPr lang="en-US" sz="1520" dirty="0" err="1" smtClean="0">
                <a:latin typeface="Tahoma" pitchFamily="34" charset="0"/>
                <a:ea typeface="Tahoma" pitchFamily="34" charset="0"/>
                <a:cs typeface="Tahoma" pitchFamily="34" charset="0"/>
              </a:rPr>
              <a:t>Guj</a:t>
            </a:r>
            <a:r>
              <a:rPr lang="en-US" sz="1520" dirty="0" smtClean="0">
                <a:latin typeface="Tahoma" pitchFamily="34" charset="0"/>
                <a:ea typeface="Tahoma" pitchFamily="34" charset="0"/>
                <a:cs typeface="Tahoma" pitchFamily="34" charset="0"/>
              </a:rPr>
              <a:t>.) held that it is arbitrary, irrational and unreasonable to discriminate in terms of the time-limit to allow the </a:t>
            </a:r>
            <a:r>
              <a:rPr lang="en-US" sz="1520" dirty="0" err="1" smtClean="0">
                <a:latin typeface="Tahoma" pitchFamily="34" charset="0"/>
                <a:ea typeface="Tahoma" pitchFamily="34" charset="0"/>
                <a:cs typeface="Tahoma" pitchFamily="34" charset="0"/>
              </a:rPr>
              <a:t>availment</a:t>
            </a:r>
            <a:r>
              <a:rPr lang="en-US" sz="1520" dirty="0" smtClean="0">
                <a:latin typeface="Tahoma" pitchFamily="34" charset="0"/>
                <a:ea typeface="Tahoma" pitchFamily="34" charset="0"/>
                <a:cs typeface="Tahoma" pitchFamily="34" charset="0"/>
              </a:rPr>
              <a:t> of the input tax credit with respect to the purchase of goods and services made in the pre-GST regime and post-GST regime and, therefore, it is violative of Article 14 of the Constitution.</a:t>
            </a:r>
          </a:p>
          <a:p>
            <a:pPr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Where a tenderer failed to fulfil the norms of eligibility criteria, the decision to treat such tenderer as responsive would be violative of article 14 of the Constitution. </a:t>
            </a: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b="1" dirty="0" smtClean="0">
                <a:latin typeface="Tahoma" pitchFamily="34" charset="0"/>
                <a:ea typeface="Tahoma" pitchFamily="34" charset="0"/>
                <a:cs typeface="Tahoma" pitchFamily="34" charset="0"/>
              </a:rPr>
              <a:t>Article 19(1)(g) </a:t>
            </a:r>
            <a:r>
              <a:rPr lang="en-US" sz="1600" dirty="0" smtClean="0">
                <a:latin typeface="Tahoma" pitchFamily="34" charset="0"/>
                <a:ea typeface="Tahoma" pitchFamily="34" charset="0"/>
                <a:cs typeface="Tahoma" pitchFamily="34" charset="0"/>
              </a:rPr>
              <a:t>-  All citizens shall have the right</a:t>
            </a:r>
            <a:r>
              <a:rPr lang="en-IN"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to </a:t>
            </a:r>
            <a:r>
              <a:rPr lang="en-US" sz="1600" dirty="0" err="1" smtClean="0">
                <a:latin typeface="Tahoma" pitchFamily="34" charset="0"/>
                <a:ea typeface="Tahoma" pitchFamily="34" charset="0"/>
                <a:cs typeface="Tahoma" pitchFamily="34" charset="0"/>
              </a:rPr>
              <a:t>practise</a:t>
            </a:r>
            <a:r>
              <a:rPr lang="en-US" sz="1600" dirty="0" smtClean="0">
                <a:latin typeface="Tahoma" pitchFamily="34" charset="0"/>
                <a:ea typeface="Tahoma" pitchFamily="34" charset="0"/>
                <a:cs typeface="Tahoma" pitchFamily="34" charset="0"/>
              </a:rPr>
              <a:t> any profession, or to carry on any occupation, trade or business. </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IN" sz="1600" dirty="0" smtClean="0">
                <a:latin typeface="Tahoma" pitchFamily="34" charset="0"/>
                <a:ea typeface="Tahoma" pitchFamily="34" charset="0"/>
                <a:cs typeface="Tahoma" pitchFamily="34" charset="0"/>
              </a:rPr>
              <a:t>Internet And Mobile Association of India Versus Reserve Bank of India reported in 2020 SCC Online SC 275 has held that Banking channels provide the lifeline of any business, trade or profession. This is especially so in the light of the restrictions on cash transactions contained in Sections 269SS and 269T of the Income Tax Act, 1961. Therefore, the moment a person is deprived of the facility of operating a bank account, the lifeline of his trade or business is severed, resulting in the trade or business getting automatically shut down. A</a:t>
            </a:r>
            <a:r>
              <a:rPr lang="en-US" sz="1600" dirty="0" err="1" smtClean="0">
                <a:latin typeface="Tahoma" pitchFamily="34" charset="0"/>
                <a:ea typeface="Tahoma" pitchFamily="34" charset="0"/>
                <a:cs typeface="Tahoma" pitchFamily="34" charset="0"/>
              </a:rPr>
              <a:t>ttachment</a:t>
            </a:r>
            <a:r>
              <a:rPr lang="en-US" sz="1600" dirty="0" smtClean="0">
                <a:latin typeface="Tahoma" pitchFamily="34" charset="0"/>
                <a:ea typeface="Tahoma" pitchFamily="34" charset="0"/>
                <a:cs typeface="Tahoma" pitchFamily="34" charset="0"/>
              </a:rPr>
              <a:t> of bank account is also violation of Article 19(1)(g) of the Constitution of India. </a:t>
            </a:r>
          </a:p>
          <a:p>
            <a:r>
              <a:rPr lang="en-IN" sz="1600" dirty="0" smtClean="0">
                <a:latin typeface="Tahoma" pitchFamily="34" charset="0"/>
                <a:ea typeface="Tahoma" pitchFamily="34" charset="0"/>
                <a:cs typeface="Tahoma" pitchFamily="34" charset="0"/>
              </a:rPr>
              <a:t>The parameters laid down in </a:t>
            </a:r>
            <a:r>
              <a:rPr lang="en-US" sz="1600" dirty="0" smtClean="0">
                <a:latin typeface="Tahoma" pitchFamily="34" charset="0"/>
                <a:ea typeface="Tahoma" pitchFamily="34" charset="0"/>
                <a:cs typeface="Tahoma" pitchFamily="34" charset="0"/>
              </a:rPr>
              <a:t>Md. </a:t>
            </a:r>
            <a:r>
              <a:rPr lang="en-US" sz="1600" dirty="0" err="1" smtClean="0">
                <a:latin typeface="Tahoma" pitchFamily="34" charset="0"/>
                <a:ea typeface="Tahoma" pitchFamily="34" charset="0"/>
                <a:cs typeface="Tahoma" pitchFamily="34" charset="0"/>
              </a:rPr>
              <a:t>Faruk</a:t>
            </a:r>
            <a:r>
              <a:rPr lang="en-US" sz="1600" dirty="0" smtClean="0">
                <a:latin typeface="Tahoma" pitchFamily="34" charset="0"/>
                <a:ea typeface="Tahoma" pitchFamily="34" charset="0"/>
                <a:cs typeface="Tahoma" pitchFamily="34" charset="0"/>
              </a:rPr>
              <a:t> v. State of Madhya </a:t>
            </a:r>
            <a:r>
              <a:rPr lang="en-US" sz="1600" dirty="0" err="1" smtClean="0">
                <a:latin typeface="Tahoma" pitchFamily="34" charset="0"/>
                <a:ea typeface="Tahoma" pitchFamily="34" charset="0"/>
                <a:cs typeface="Tahoma" pitchFamily="34" charset="0"/>
              </a:rPr>
              <a:t>Prades</a:t>
            </a:r>
            <a:r>
              <a:rPr lang="en-US" sz="1600" dirty="0" smtClean="0">
                <a:latin typeface="Tahoma" pitchFamily="34" charset="0"/>
                <a:ea typeface="Tahoma" pitchFamily="34" charset="0"/>
                <a:cs typeface="Tahoma" pitchFamily="34" charset="0"/>
              </a:rPr>
              <a:t> -  1969 1 SCC 853 </a:t>
            </a:r>
            <a:r>
              <a:rPr lang="en-IN" sz="1600" dirty="0" smtClean="0">
                <a:latin typeface="Tahoma" pitchFamily="34" charset="0"/>
                <a:ea typeface="Tahoma" pitchFamily="34" charset="0"/>
                <a:cs typeface="Tahoma" pitchFamily="34" charset="0"/>
              </a:rPr>
              <a:t>are unimpeachable. While testing the validity of a law imposing a restriction on the carrying on of a business or a profession, the court must, as formulated in Md. </a:t>
            </a:r>
            <a:r>
              <a:rPr lang="en-IN" sz="1600" dirty="0" err="1" smtClean="0">
                <a:latin typeface="Tahoma" pitchFamily="34" charset="0"/>
                <a:ea typeface="Tahoma" pitchFamily="34" charset="0"/>
                <a:cs typeface="Tahoma" pitchFamily="34" charset="0"/>
              </a:rPr>
              <a:t>Faruk</a:t>
            </a:r>
            <a:r>
              <a:rPr lang="en-IN" sz="1600" dirty="0" smtClean="0">
                <a:latin typeface="Tahoma" pitchFamily="34" charset="0"/>
                <a:ea typeface="Tahoma" pitchFamily="34" charset="0"/>
                <a:cs typeface="Tahoma" pitchFamily="34" charset="0"/>
              </a:rPr>
              <a:t>, attempt an evaluation of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a:t>
            </a:r>
            <a:r>
              <a:rPr lang="en-IN" sz="1600" dirty="0" err="1" smtClean="0">
                <a:latin typeface="Tahoma" pitchFamily="34" charset="0"/>
                <a:ea typeface="Tahoma" pitchFamily="34" charset="0"/>
                <a:cs typeface="Tahoma" pitchFamily="34" charset="0"/>
              </a:rPr>
              <a:t>i</a:t>
            </a:r>
            <a:r>
              <a:rPr lang="en-IN" sz="1600" dirty="0" smtClean="0">
                <a:latin typeface="Tahoma" pitchFamily="34" charset="0"/>
                <a:ea typeface="Tahoma" pitchFamily="34" charset="0"/>
                <a:cs typeface="Tahoma" pitchFamily="34" charset="0"/>
              </a:rPr>
              <a:t>) its direct and immediate impact upon of the fundamental rights of the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citizens affected thereby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 the larger public interest sought to be ensured in the light of the object sought to be achieved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(iii) the necessity to restrict the citizens’ freedom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(iv) the inherent pernicious nature of the act prohibited or its capacity or tendency to be harmful to the general public and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(v) the possibility of achieving the same object by imposing a less drastic restraint.</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High court has held in the case of </a:t>
            </a:r>
            <a:r>
              <a:rPr lang="en-US" sz="1600" b="1" dirty="0" smtClean="0">
                <a:latin typeface="Tahoma" pitchFamily="34" charset="0"/>
                <a:ea typeface="Tahoma" pitchFamily="34" charset="0"/>
                <a:cs typeface="Tahoma" pitchFamily="34" charset="0"/>
              </a:rPr>
              <a:t>INDSUR GLOBAL LTD. Versus UNION OF INDIA reported in 2014 (310) E.L.T. 833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as under:</a:t>
            </a:r>
          </a:p>
          <a:p>
            <a:pPr>
              <a:buNone/>
            </a:pPr>
            <a:r>
              <a:rPr lang="en-US" sz="1600" dirty="0" smtClean="0">
                <a:latin typeface="Tahoma" pitchFamily="34" charset="0"/>
                <a:ea typeface="Tahoma" pitchFamily="34" charset="0"/>
                <a:cs typeface="Tahoma" pitchFamily="34" charset="0"/>
              </a:rPr>
              <a:t>	“34. By no stretch of imagination, the restriction imposed under sub-rule (3A) of Rule 8 to the extend it requires a defaulter irrespective of its extent, nature and reason for the default to pay the excise duty without availing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to his account can be stated to be a reasonable restriction. It leads to a situation so harsh and a position so unenviable that it would be virtually impossible for an </a:t>
            </a:r>
            <a:r>
              <a:rPr lang="en-US" sz="1600" dirty="0" err="1" smtClean="0">
                <a:latin typeface="Tahoma" pitchFamily="34" charset="0"/>
                <a:ea typeface="Tahoma" pitchFamily="34" charset="0"/>
                <a:cs typeface="Tahoma" pitchFamily="34" charset="0"/>
              </a:rPr>
              <a:t>assessee</a:t>
            </a:r>
            <a:r>
              <a:rPr lang="en-US" sz="1600" dirty="0" smtClean="0">
                <a:latin typeface="Tahoma" pitchFamily="34" charset="0"/>
                <a:ea typeface="Tahoma" pitchFamily="34" charset="0"/>
                <a:cs typeface="Tahoma" pitchFamily="34" charset="0"/>
              </a:rPr>
              <a:t> who is trapped in the whirlpool to get out of his financial difficulties. This is quite apart from being wholly reasonable, being irrational and arbitrary and therefore, violative of Article 14 of the Constitution. It prevents him from availing credit of duty already paid by him. It also is a serious affront to his right to carry on his trade or business guaranteed under Article 19(1)(g) of the Constitution. On both the counts, therefore, that portion of sub-rule (3A) of rule must fail.”</a:t>
            </a: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held that by not allowing the right to carry forward the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may severely dent the writ-applicants working capital and may diminish their ability to continue with the business. Such action violates the mandate of Article 19(1)(g) of the Constitution of India.</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 – GST </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600" dirty="0" smtClean="0">
                <a:latin typeface="Tahoma" pitchFamily="34" charset="0"/>
                <a:ea typeface="Tahoma" pitchFamily="34" charset="0"/>
                <a:cs typeface="Tahoma" pitchFamily="34" charset="0"/>
              </a:rPr>
              <a:t>The constitution (101st Amendment) Act , 2016 introduced the Goods &amp; Services Tax regime in India. It sought to replace all the indirect taxes, levied on the goods and services by the Union of India as well as the State Governments.  It came to be a comprehensive indirect tax levy on manufacture,, sale or consumption of goods and services.  The Act of 2016 inserted Articles 246A, 269A and 279A to the Constitution of India. It amended the provisions of Article 286 of the Constitution. </a:t>
            </a:r>
          </a:p>
          <a:p>
            <a:r>
              <a:rPr lang="en-US" sz="1600" dirty="0" smtClean="0">
                <a:latin typeface="Tahoma" pitchFamily="34" charset="0"/>
                <a:ea typeface="Tahoma" pitchFamily="34" charset="0"/>
                <a:cs typeface="Tahoma" pitchFamily="34" charset="0"/>
              </a:rPr>
              <a:t>Prior to the enactment of Constitution (101“ Amendment) Act, 2016, in terms of Article 246 of the Constitution of India, the Union and the State Governments were empowered to make laws relating to the matters covered under List I (Union List), List </a:t>
            </a:r>
            <a:r>
              <a:rPr lang="en-US" sz="1600" dirty="0" err="1" smtClean="0">
                <a:latin typeface="Tahoma" pitchFamily="34" charset="0"/>
                <a:ea typeface="Tahoma" pitchFamily="34" charset="0"/>
                <a:cs typeface="Tahoma" pitchFamily="34" charset="0"/>
              </a:rPr>
              <a:t>ll</a:t>
            </a:r>
            <a:r>
              <a:rPr lang="en-US" sz="1600" dirty="0" smtClean="0">
                <a:latin typeface="Tahoma" pitchFamily="34" charset="0"/>
                <a:ea typeface="Tahoma" pitchFamily="34" charset="0"/>
                <a:cs typeface="Tahoma" pitchFamily="34" charset="0"/>
              </a:rPr>
              <a:t> (State List) and List Ill (concurrent List). In other words, there used to be a clear demarcation of legislative powers between the Union and the States by confining themselves within the field entrusted upon them.</a:t>
            </a:r>
          </a:p>
          <a:p>
            <a:r>
              <a:rPr lang="en-US" sz="1600" dirty="0" smtClean="0">
                <a:latin typeface="Tahoma" pitchFamily="34" charset="0"/>
                <a:ea typeface="Tahoma" pitchFamily="34" charset="0"/>
                <a:cs typeface="Tahoma" pitchFamily="34" charset="0"/>
              </a:rPr>
              <a:t>Constitution Amendment Act of 2016, two major changes have been brought in picture: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(a) Tax would be now imposed on ‘supply of goods’, which was earlier used to be only on ‘sale/purchase of goods’.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(b) The demarcation of powers between the Union and the legislatures of every State has disappeared and that the Union and the legislatures of every State, both are empowered to make laws with reference to the supply of goods. </a:t>
            </a:r>
          </a:p>
          <a:p>
            <a:r>
              <a:rPr lang="en-US" sz="1600" dirty="0" smtClean="0">
                <a:latin typeface="Tahoma" pitchFamily="34" charset="0"/>
                <a:ea typeface="Tahoma" pitchFamily="34" charset="0"/>
                <a:cs typeface="Tahoma" pitchFamily="34" charset="0"/>
              </a:rPr>
              <a:t>Article 366 (12A) of the Constitution reads as 'goods and services tax means any tax on supply of goods, or services or both except taxes on the supply of the alcoholic liquor for human consumption. </a:t>
            </a:r>
          </a:p>
          <a:p>
            <a:endParaRPr lang="en-US" sz="1600" dirty="0" smtClean="0"/>
          </a:p>
          <a:p>
            <a:endParaRPr lang="en-US" sz="1600" dirty="0" smtClean="0"/>
          </a:p>
          <a:p>
            <a:endParaRPr lang="en-US" sz="16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IN" sz="1500" b="1" dirty="0" smtClean="0">
                <a:latin typeface="Tahoma" pitchFamily="34" charset="0"/>
                <a:ea typeface="Tahoma" pitchFamily="34" charset="0"/>
                <a:cs typeface="Tahoma" pitchFamily="34" charset="0"/>
              </a:rPr>
              <a:t>Constitution bench judgment of the </a:t>
            </a:r>
            <a:r>
              <a:rPr lang="en-IN" sz="1500" b="1" dirty="0" err="1" smtClean="0">
                <a:latin typeface="Tahoma" pitchFamily="34" charset="0"/>
                <a:ea typeface="Tahoma" pitchFamily="34" charset="0"/>
                <a:cs typeface="Tahoma" pitchFamily="34" charset="0"/>
              </a:rPr>
              <a:t>Hon’ble</a:t>
            </a:r>
            <a:r>
              <a:rPr lang="en-IN" sz="1500" b="1" dirty="0" smtClean="0">
                <a:latin typeface="Tahoma" pitchFamily="34" charset="0"/>
                <a:ea typeface="Tahoma" pitchFamily="34" charset="0"/>
                <a:cs typeface="Tahoma" pitchFamily="34" charset="0"/>
              </a:rPr>
              <a:t> Supreme Court in the case </a:t>
            </a:r>
            <a:r>
              <a:rPr lang="en-US" sz="1500" b="1" dirty="0" smtClean="0">
                <a:latin typeface="Tahoma" pitchFamily="34" charset="0"/>
                <a:ea typeface="Tahoma" pitchFamily="34" charset="0"/>
                <a:cs typeface="Tahoma" pitchFamily="34" charset="0"/>
              </a:rPr>
              <a:t>Commissioner of Customs (Import), Mumbai Vs. </a:t>
            </a:r>
            <a:r>
              <a:rPr lang="en-US" sz="1500" b="1" dirty="0" err="1" smtClean="0">
                <a:latin typeface="Tahoma" pitchFamily="34" charset="0"/>
                <a:ea typeface="Tahoma" pitchFamily="34" charset="0"/>
                <a:cs typeface="Tahoma" pitchFamily="34" charset="0"/>
              </a:rPr>
              <a:t>Dilip</a:t>
            </a:r>
            <a:r>
              <a:rPr lang="en-US" sz="1500" b="1" dirty="0" smtClean="0">
                <a:latin typeface="Tahoma" pitchFamily="34" charset="0"/>
                <a:ea typeface="Tahoma" pitchFamily="34" charset="0"/>
                <a:cs typeface="Tahoma" pitchFamily="34" charset="0"/>
              </a:rPr>
              <a:t> Kumar and Company and Ors.  - 2018(361)ELT577(S.C.)</a:t>
            </a:r>
          </a:p>
          <a:p>
            <a:pPr>
              <a:spcAft>
                <a:spcPts val="600"/>
              </a:spcAft>
            </a:pPr>
            <a:r>
              <a:rPr lang="en-US" sz="1500" dirty="0" smtClean="0">
                <a:latin typeface="Tahoma" pitchFamily="34" charset="0"/>
                <a:ea typeface="Tahoma" pitchFamily="34" charset="0"/>
                <a:cs typeface="Tahoma" pitchFamily="34" charset="0"/>
              </a:rPr>
              <a:t>It is impossible to anticipate fully the varied situations arising in future in which the application of the legislation in hand may be called for, and, words chosen to communicate such indefinite 'referents' are bound to be, in many cases lacking in clarity and precision and thus giving rise to controversial questions of construction. </a:t>
            </a:r>
          </a:p>
          <a:p>
            <a:pPr>
              <a:spcAft>
                <a:spcPts val="600"/>
              </a:spcAft>
            </a:pPr>
            <a:r>
              <a:rPr lang="en-US" sz="1500" dirty="0" smtClean="0">
                <a:latin typeface="Tahoma" pitchFamily="34" charset="0"/>
                <a:ea typeface="Tahoma" pitchFamily="34" charset="0"/>
                <a:cs typeface="Tahoma" pitchFamily="34" charset="0"/>
              </a:rPr>
              <a:t>If while interpreting a Statutory law, any doubt arises as to the meaning to be assigned to a word or a phrase or a Clause used in an enactment and such word, phrase or Clause is not specifically defined, it is legitimate and indeed mandatory to fall back on General Clauses Act.</a:t>
            </a:r>
          </a:p>
          <a:p>
            <a:pPr>
              <a:spcAft>
                <a:spcPts val="600"/>
              </a:spcAft>
            </a:pPr>
            <a:r>
              <a:rPr lang="en-US" sz="1500" dirty="0" smtClean="0">
                <a:latin typeface="Tahoma" pitchFamily="34" charset="0"/>
                <a:ea typeface="Tahoma" pitchFamily="34" charset="0"/>
                <a:cs typeface="Tahoma" pitchFamily="34" charset="0"/>
              </a:rPr>
              <a:t>The well settled principle is that when the words in a statute are clear, plain and unambiguous and only one meaning can be inferred, the Courts are bound to give effect to the said meaning irrespective of consequences. If the words in the statute are plain and unambiguous, it becomes necessary to expound those words in their natural and ordinary sense.</a:t>
            </a:r>
          </a:p>
          <a:p>
            <a:r>
              <a:rPr lang="en-US" sz="1500" dirty="0" smtClean="0">
                <a:latin typeface="Tahoma" pitchFamily="34" charset="0"/>
                <a:ea typeface="Tahoma" pitchFamily="34" charset="0"/>
                <a:cs typeface="Tahoma" pitchFamily="34" charset="0"/>
              </a:rPr>
              <a:t>In construing penal statutes and taxation statutes, the Court has to apply strict Rule of interpretation. The penal statute which tends to deprive a person of right to life and liberty has to be given strict interpretation or else many innocent might become victims of discretionary decision making.</a:t>
            </a:r>
          </a:p>
          <a:p>
            <a:r>
              <a:rPr lang="en-US" sz="1500" dirty="0" smtClean="0">
                <a:latin typeface="Tahoma" pitchFamily="34" charset="0"/>
                <a:ea typeface="Tahoma" pitchFamily="34" charset="0"/>
                <a:cs typeface="Tahoma" pitchFamily="34" charset="0"/>
              </a:rPr>
              <a:t>Every taxing statue including, charging, computation and exemption Clause (at the threshold stage) should be interpreted strictly. Further, in case of ambiguity in a charging provisions, the benefit must necessarily go in </a:t>
            </a:r>
            <a:r>
              <a:rPr lang="en-US" sz="1500" dirty="0" err="1" smtClean="0">
                <a:latin typeface="Tahoma" pitchFamily="34" charset="0"/>
                <a:ea typeface="Tahoma" pitchFamily="34" charset="0"/>
                <a:cs typeface="Tahoma" pitchFamily="34" charset="0"/>
              </a:rPr>
              <a:t>favour</a:t>
            </a:r>
            <a:r>
              <a:rPr lang="en-US" sz="1500" dirty="0" smtClean="0">
                <a:latin typeface="Tahoma" pitchFamily="34" charset="0"/>
                <a:ea typeface="Tahoma" pitchFamily="34" charset="0"/>
                <a:cs typeface="Tahoma" pitchFamily="34" charset="0"/>
              </a:rPr>
              <a:t> of subject/</a:t>
            </a:r>
            <a:r>
              <a:rPr lang="en-US" sz="1500" dirty="0" err="1" smtClean="0">
                <a:latin typeface="Tahoma" pitchFamily="34" charset="0"/>
                <a:ea typeface="Tahoma" pitchFamily="34" charset="0"/>
                <a:cs typeface="Tahoma" pitchFamily="34" charset="0"/>
              </a:rPr>
              <a:t>assessee</a:t>
            </a:r>
            <a:r>
              <a:rPr lang="en-US" sz="1500" dirty="0" smtClean="0">
                <a:latin typeface="Tahoma" pitchFamily="34" charset="0"/>
                <a:ea typeface="Tahoma" pitchFamily="34" charset="0"/>
                <a:cs typeface="Tahoma" pitchFamily="34" charset="0"/>
              </a:rPr>
              <a:t>, but the same is not true for an exemption notification wherein the benefit of ambiguity must be strictly interpreted in </a:t>
            </a:r>
            <a:r>
              <a:rPr lang="en-US" sz="1500" dirty="0" err="1" smtClean="0">
                <a:latin typeface="Tahoma" pitchFamily="34" charset="0"/>
                <a:ea typeface="Tahoma" pitchFamily="34" charset="0"/>
                <a:cs typeface="Tahoma" pitchFamily="34" charset="0"/>
              </a:rPr>
              <a:t>favour</a:t>
            </a:r>
            <a:r>
              <a:rPr lang="en-US" sz="1500" dirty="0" smtClean="0">
                <a:latin typeface="Tahoma" pitchFamily="34" charset="0"/>
                <a:ea typeface="Tahoma" pitchFamily="34" charset="0"/>
                <a:cs typeface="Tahoma" pitchFamily="34" charset="0"/>
              </a:rPr>
              <a:t> of the Revenue/State</a:t>
            </a:r>
            <a:r>
              <a:rPr lang="en-US" sz="1500" dirty="0" smtClean="0"/>
              <a:t>. </a:t>
            </a: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lvl="0">
              <a:spcAft>
                <a:spcPts val="600"/>
              </a:spcAft>
            </a:pPr>
            <a:r>
              <a:rPr lang="en-US" sz="2100" dirty="0" smtClean="0">
                <a:latin typeface="Tahoma" pitchFamily="34" charset="0"/>
                <a:ea typeface="Tahoma" pitchFamily="34" charset="0"/>
                <a:cs typeface="Tahoma" pitchFamily="34" charset="0"/>
              </a:rPr>
              <a:t>However, it is necessary to look into the mischief against which the statute is directed, other statutes in </a:t>
            </a:r>
            <a:r>
              <a:rPr lang="en-US" sz="2100" dirty="0" err="1" smtClean="0">
                <a:latin typeface="Tahoma" pitchFamily="34" charset="0"/>
                <a:ea typeface="Tahoma" pitchFamily="34" charset="0"/>
                <a:cs typeface="Tahoma" pitchFamily="34" charset="0"/>
              </a:rPr>
              <a:t>pari</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 </a:t>
            </a:r>
          </a:p>
          <a:p>
            <a:pPr lvl="0">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Macquarie Bank Limited Vs. </a:t>
            </a:r>
            <a:r>
              <a:rPr lang="en-US" sz="2100" b="1" dirty="0" err="1" smtClean="0">
                <a:latin typeface="Tahoma" pitchFamily="34" charset="0"/>
                <a:ea typeface="Tahoma" pitchFamily="34" charset="0"/>
                <a:cs typeface="Tahoma" pitchFamily="34" charset="0"/>
              </a:rPr>
              <a:t>Shilpi</a:t>
            </a:r>
            <a:r>
              <a:rPr lang="en-US" sz="2100" b="1" dirty="0" smtClean="0">
                <a:latin typeface="Tahoma" pitchFamily="34" charset="0"/>
                <a:ea typeface="Tahoma" pitchFamily="34" charset="0"/>
                <a:cs typeface="Tahoma" pitchFamily="34" charset="0"/>
              </a:rPr>
              <a:t> Cable Technologies Ltd. reported in</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 AIR 2018 SC 498 that </a:t>
            </a:r>
            <a:r>
              <a:rPr lang="en-US" sz="2100" dirty="0" smtClean="0">
                <a:latin typeface="Tahoma" pitchFamily="34" charset="0"/>
                <a:ea typeface="Tahoma" pitchFamily="34" charset="0"/>
                <a:cs typeface="Tahoma" pitchFamily="34" charset="0"/>
              </a:rPr>
              <a:t> “It is thus clear on a reading of English, U.S., Australian and our own Supreme Court judgments that the '</a:t>
            </a:r>
            <a:r>
              <a:rPr lang="en-US" sz="2100" dirty="0" err="1" smtClean="0">
                <a:latin typeface="Tahoma" pitchFamily="34" charset="0"/>
                <a:ea typeface="Tahoma" pitchFamily="34" charset="0"/>
                <a:cs typeface="Tahoma" pitchFamily="34" charset="0"/>
              </a:rPr>
              <a:t>Lakshman</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Rekha</a:t>
            </a:r>
            <a:r>
              <a:rPr lang="en-US" sz="2100" dirty="0" smtClean="0">
                <a:latin typeface="Tahoma" pitchFamily="34" charset="0"/>
                <a:ea typeface="Tahoma" pitchFamily="34" charset="0"/>
                <a:cs typeface="Tahoma" pitchFamily="34" charset="0"/>
              </a:rPr>
              <a:t>' has in fact been extended to move away from the strictly literal Rule of interpretation back to the Rule of the old English case of </a:t>
            </a:r>
            <a:r>
              <a:rPr lang="en-US" sz="2100" dirty="0" err="1" smtClean="0">
                <a:latin typeface="Tahoma" pitchFamily="34" charset="0"/>
                <a:ea typeface="Tahoma" pitchFamily="34" charset="0"/>
                <a:cs typeface="Tahoma" pitchFamily="34" charset="0"/>
              </a:rPr>
              <a:t>Heydon</a:t>
            </a:r>
            <a:r>
              <a:rPr lang="en-US" sz="2100" dirty="0" smtClean="0">
                <a:latin typeface="Tahoma" pitchFamily="34" charset="0"/>
                <a:ea typeface="Tahoma" pitchFamily="34" charset="0"/>
                <a:cs typeface="Tahoma" pitchFamily="34" charset="0"/>
              </a:rPr>
              <a:t>, where the Court must have recourse to the purpose, object, text, and context of a particular provision before arriving at a judicial result. In fact, the wheel has turned full circle. It started out by the Rule as stated in 1584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which was then waylaid by the literal interpretation Rule laid down by the Privy Council and the House of Lords in the mid 1800s, and has come back to restate the Rule somewhat in terms of what was most felicitously put over 400 years ago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a:t>
            </a: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District Mining Officer and Ors. vs. Tata Iron and Steel Co. and Ors.</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reported in AIR2001SC3134</a:t>
            </a:r>
            <a:r>
              <a:rPr lang="en-US" sz="2100" dirty="0" smtClean="0">
                <a:latin typeface="Tahoma" pitchFamily="34" charset="0"/>
                <a:ea typeface="Tahoma" pitchFamily="34" charset="0"/>
                <a:cs typeface="Tahoma" pitchFamily="34" charset="0"/>
              </a:rPr>
              <a:t> “the process of construction combines both literal and purposive approaches. In other words the legislative intention i.e., the true or legal meaning of an enactment is derived by considering the meaning of the words used in the enactment in the light of any discernible purpose or object which comprehends the mischief and its remedy to which the enactment is directed.</a:t>
            </a: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U.P. </a:t>
            </a:r>
            <a:r>
              <a:rPr lang="en-US" sz="2100" b="1" dirty="0" err="1" smtClean="0">
                <a:latin typeface="Tahoma" pitchFamily="34" charset="0"/>
                <a:ea typeface="Tahoma" pitchFamily="34" charset="0"/>
                <a:cs typeface="Tahoma" pitchFamily="34" charset="0"/>
              </a:rPr>
              <a:t>Bhoodan</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Yagna</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Samiti</a:t>
            </a:r>
            <a:r>
              <a:rPr lang="en-US" sz="2100" b="1" dirty="0" smtClean="0">
                <a:latin typeface="Tahoma" pitchFamily="34" charset="0"/>
                <a:ea typeface="Tahoma" pitchFamily="34" charset="0"/>
                <a:cs typeface="Tahoma" pitchFamily="34" charset="0"/>
              </a:rPr>
              <a:t>, U.P. Vs. </a:t>
            </a:r>
            <a:r>
              <a:rPr lang="en-US" sz="2100" b="1" dirty="0" err="1" smtClean="0">
                <a:latin typeface="Tahoma" pitchFamily="34" charset="0"/>
                <a:ea typeface="Tahoma" pitchFamily="34" charset="0"/>
                <a:cs typeface="Tahoma" pitchFamily="34" charset="0"/>
              </a:rPr>
              <a:t>Braj</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Kishore</a:t>
            </a:r>
            <a:r>
              <a:rPr lang="en-US" sz="2100" b="1" dirty="0" smtClean="0">
                <a:latin typeface="Tahoma" pitchFamily="34" charset="0"/>
                <a:ea typeface="Tahoma" pitchFamily="34" charset="0"/>
                <a:cs typeface="Tahoma" pitchFamily="34" charset="0"/>
              </a:rPr>
              <a:t> and Ors. reported in AIR1988SC2239 </a:t>
            </a:r>
            <a:r>
              <a:rPr lang="en-US" sz="2100" dirty="0" smtClean="0">
                <a:latin typeface="Tahoma" pitchFamily="34" charset="0"/>
                <a:ea typeface="Tahoma" pitchFamily="34" charset="0"/>
                <a:cs typeface="Tahoma" pitchFamily="34" charset="0"/>
              </a:rPr>
              <a:t>it is clear that when one has to look to the intention of the Legislature, one has to look to the circumstances under which the law was enacted, the Preamble of the law, the mischief which was intended to be remedied by the enactment of the statute.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spcAft>
                <a:spcPts val="600"/>
              </a:spcAft>
            </a:pPr>
            <a:r>
              <a:rPr lang="en-IN" sz="2100" b="1" dirty="0" err="1" smtClean="0">
                <a:latin typeface="Tahoma" pitchFamily="34" charset="0"/>
                <a:ea typeface="Tahoma" pitchFamily="34" charset="0"/>
                <a:cs typeface="Tahoma" pitchFamily="34" charset="0"/>
              </a:rPr>
              <a:t>Hon’ble</a:t>
            </a:r>
            <a:r>
              <a:rPr lang="en-IN" sz="2100" b="1" dirty="0" smtClean="0">
                <a:latin typeface="Tahoma" pitchFamily="34" charset="0"/>
                <a:ea typeface="Tahoma" pitchFamily="34" charset="0"/>
                <a:cs typeface="Tahoma" pitchFamily="34" charset="0"/>
              </a:rPr>
              <a:t> Gujarat High Court in the case of </a:t>
            </a:r>
            <a:r>
              <a:rPr lang="en-US" sz="2100" b="1" dirty="0" err="1" smtClean="0">
                <a:latin typeface="Tahoma" pitchFamily="34" charset="0"/>
                <a:ea typeface="Tahoma" pitchFamily="34" charset="0"/>
                <a:cs typeface="Tahoma" pitchFamily="34" charset="0"/>
              </a:rPr>
              <a:t>Siddharth</a:t>
            </a:r>
            <a:r>
              <a:rPr lang="en-US" sz="2100" b="1" dirty="0" smtClean="0">
                <a:latin typeface="Tahoma" pitchFamily="34" charset="0"/>
                <a:ea typeface="Tahoma" pitchFamily="34" charset="0"/>
                <a:cs typeface="Tahoma" pitchFamily="34" charset="0"/>
              </a:rPr>
              <a:t> Enterprises Versus Nodal Officer - 2019 (29) G.S.T.L. 664 (</a:t>
            </a:r>
            <a:r>
              <a:rPr lang="en-US" sz="2100" b="1" dirty="0" err="1" smtClean="0">
                <a:latin typeface="Tahoma" pitchFamily="34" charset="0"/>
                <a:ea typeface="Tahoma" pitchFamily="34" charset="0"/>
                <a:cs typeface="Tahoma" pitchFamily="34" charset="0"/>
              </a:rPr>
              <a:t>Guj</a:t>
            </a:r>
            <a:r>
              <a:rPr lang="en-US" sz="2100" b="1" dirty="0" smtClean="0">
                <a:latin typeface="Tahoma" pitchFamily="34" charset="0"/>
                <a:ea typeface="Tahoma" pitchFamily="34" charset="0"/>
                <a:cs typeface="Tahoma" pitchFamily="34" charset="0"/>
              </a:rPr>
              <a:t>.) held that </a:t>
            </a:r>
            <a:r>
              <a:rPr lang="en-US" sz="2100" dirty="0" smtClean="0">
                <a:latin typeface="Tahoma" pitchFamily="34" charset="0"/>
                <a:ea typeface="Tahoma" pitchFamily="34" charset="0"/>
                <a:cs typeface="Tahoma" pitchFamily="34" charset="0"/>
              </a:rPr>
              <a:t>the right to carry forward </a:t>
            </a:r>
            <a:r>
              <a:rPr lang="en-US" sz="2100" dirty="0" err="1" smtClean="0">
                <a:latin typeface="Tahoma" pitchFamily="34" charset="0"/>
                <a:ea typeface="Tahoma" pitchFamily="34" charset="0"/>
                <a:cs typeface="Tahoma" pitchFamily="34" charset="0"/>
              </a:rPr>
              <a:t>Cenvat</a:t>
            </a:r>
            <a:r>
              <a:rPr lang="en-US" sz="2100" dirty="0" smtClean="0">
                <a:latin typeface="Tahoma" pitchFamily="34" charset="0"/>
                <a:ea typeface="Tahoma" pitchFamily="34" charset="0"/>
                <a:cs typeface="Tahoma" pitchFamily="34" charset="0"/>
              </a:rPr>
              <a:t> credit for not being able to file the Form GST TRAN-1 within the due date offends the policy of the Government to remove the cascading effect of tax by allowing the input tax credit as mentioned in the Objects and Reasons of the Constitution 122nd Amendment Bill, 2014. The Objects and Reasons of the Constitution 122nd Amendment Bill, 2014 clearly set out that it is intended to remove the cascading effect of taxes and to bring out a nationwide taxation system. The cascading of taxes, in simple language, is ‘tax on tax’. The denial of carry forward of tax paid on stock on the appointed day may lead to cascading effect of tax because the GST will again have to be paid on the Central Excise duty already suffered on the stock. It is an established principle of law that it is necessary to look into the mischief against which the statute is directed, other statutes in </a:t>
            </a:r>
            <a:r>
              <a:rPr lang="en-US" sz="2100" i="1" dirty="0" err="1" smtClean="0">
                <a:latin typeface="Tahoma" pitchFamily="34" charset="0"/>
                <a:ea typeface="Tahoma" pitchFamily="34" charset="0"/>
                <a:cs typeface="Tahoma" pitchFamily="34" charset="0"/>
              </a:rPr>
              <a:t>pari</a:t>
            </a:r>
            <a:r>
              <a:rPr lang="en-US" sz="2100" i="1" dirty="0" smtClean="0">
                <a:latin typeface="Tahoma" pitchFamily="34" charset="0"/>
                <a:ea typeface="Tahoma" pitchFamily="34" charset="0"/>
                <a:cs typeface="Tahoma" pitchFamily="34" charset="0"/>
              </a:rPr>
              <a:t> </a:t>
            </a:r>
            <a:r>
              <a:rPr lang="en-US" sz="2100" i="1"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a:t>
            </a:r>
          </a:p>
          <a:p>
            <a:pPr>
              <a:spcAft>
                <a:spcPts val="600"/>
              </a:spcAft>
            </a:pPr>
            <a:r>
              <a:rPr lang="en-IN" sz="2100" dirty="0" smtClean="0">
                <a:latin typeface="Tahoma" pitchFamily="34" charset="0"/>
                <a:ea typeface="Tahoma" pitchFamily="34" charset="0"/>
                <a:cs typeface="Tahoma" pitchFamily="34" charset="0"/>
              </a:rPr>
              <a:t>In M </a:t>
            </a:r>
            <a:r>
              <a:rPr lang="en-IN" sz="2100" dirty="0" err="1" smtClean="0">
                <a:latin typeface="Tahoma" pitchFamily="34" charset="0"/>
                <a:ea typeface="Tahoma" pitchFamily="34" charset="0"/>
                <a:cs typeface="Tahoma" pitchFamily="34" charset="0"/>
              </a:rPr>
              <a:t>Pentiah</a:t>
            </a:r>
            <a:r>
              <a:rPr lang="en-IN" sz="2100" dirty="0" smtClean="0">
                <a:latin typeface="Tahoma" pitchFamily="34" charset="0"/>
                <a:ea typeface="Tahoma" pitchFamily="34" charset="0"/>
                <a:cs typeface="Tahoma" pitchFamily="34" charset="0"/>
              </a:rPr>
              <a:t> and Ors. v. </a:t>
            </a:r>
            <a:r>
              <a:rPr lang="en-IN" sz="2100" dirty="0" err="1" smtClean="0">
                <a:latin typeface="Tahoma" pitchFamily="34" charset="0"/>
                <a:ea typeface="Tahoma" pitchFamily="34" charset="0"/>
                <a:cs typeface="Tahoma" pitchFamily="34" charset="0"/>
              </a:rPr>
              <a:t>Muddala</a:t>
            </a:r>
            <a:r>
              <a:rPr lang="en-IN" sz="2100" dirty="0" smtClean="0">
                <a:latin typeface="Tahoma" pitchFamily="34" charset="0"/>
                <a:ea typeface="Tahoma" pitchFamily="34" charset="0"/>
                <a:cs typeface="Tahoma" pitchFamily="34" charset="0"/>
              </a:rPr>
              <a:t> </a:t>
            </a:r>
            <a:r>
              <a:rPr lang="en-IN" sz="2100" dirty="0" err="1" smtClean="0">
                <a:latin typeface="Tahoma" pitchFamily="34" charset="0"/>
                <a:ea typeface="Tahoma" pitchFamily="34" charset="0"/>
                <a:cs typeface="Tahoma" pitchFamily="34" charset="0"/>
              </a:rPr>
              <a:t>Veeramallappa</a:t>
            </a:r>
            <a:r>
              <a:rPr lang="en-IN" sz="2100" dirty="0" smtClean="0">
                <a:latin typeface="Tahoma" pitchFamily="34" charset="0"/>
                <a:ea typeface="Tahoma" pitchFamily="34" charset="0"/>
                <a:cs typeface="Tahoma" pitchFamily="34" charset="0"/>
              </a:rPr>
              <a:t> and Ors. - [1961]2SCR295, a reference was made to observations made by Lord Davey, in Canada Sugar Refining Company v. R. 1898 AC P.375, it reads as follows</a:t>
            </a:r>
            <a:r>
              <a:rPr lang="en-US" sz="2100" dirty="0" smtClean="0">
                <a:latin typeface="Tahoma" pitchFamily="34" charset="0"/>
                <a:ea typeface="Tahoma" pitchFamily="34" charset="0"/>
                <a:cs typeface="Tahoma" pitchFamily="34" charset="0"/>
              </a:rPr>
              <a:t> that </a:t>
            </a:r>
            <a:r>
              <a:rPr lang="en-IN" altLang="en-US" sz="2100" dirty="0" smtClean="0">
                <a:latin typeface="Tahoma" pitchFamily="34" charset="0"/>
                <a:ea typeface="Tahoma" pitchFamily="34" charset="0"/>
                <a:cs typeface="Tahoma" pitchFamily="34" charset="0"/>
              </a:rPr>
              <a:t>Every clause of a statute should be construed with reference to the context and other clauses of the Act, so as, as far as possible, to make a consistent enactment of the whole statute or series of statutes relating to the subject matter. </a:t>
            </a:r>
          </a:p>
          <a:p>
            <a:pPr>
              <a:spcAft>
                <a:spcPts val="600"/>
              </a:spcAft>
            </a:pPr>
            <a:r>
              <a:rPr lang="en-IN" sz="2100" dirty="0" smtClean="0">
                <a:latin typeface="Tahoma" pitchFamily="34" charset="0"/>
                <a:ea typeface="Tahoma" pitchFamily="34" charset="0"/>
                <a:cs typeface="Tahoma" pitchFamily="34" charset="0"/>
              </a:rPr>
              <a:t>In R.S. </a:t>
            </a:r>
            <a:r>
              <a:rPr lang="en-IN" sz="2100" dirty="0" err="1" smtClean="0">
                <a:latin typeface="Tahoma" pitchFamily="34" charset="0"/>
                <a:ea typeface="Tahoma" pitchFamily="34" charset="0"/>
                <a:cs typeface="Tahoma" pitchFamily="34" charset="0"/>
              </a:rPr>
              <a:t>Raghunath</a:t>
            </a:r>
            <a:r>
              <a:rPr lang="en-IN" sz="2100" dirty="0" smtClean="0">
                <a:latin typeface="Tahoma" pitchFamily="34" charset="0"/>
                <a:ea typeface="Tahoma" pitchFamily="34" charset="0"/>
                <a:cs typeface="Tahoma" pitchFamily="34" charset="0"/>
              </a:rPr>
              <a:t> v. State of Karnataka and </a:t>
            </a:r>
            <a:r>
              <a:rPr lang="en-IN" sz="2100" dirty="0" err="1" smtClean="0">
                <a:latin typeface="Tahoma" pitchFamily="34" charset="0"/>
                <a:ea typeface="Tahoma" pitchFamily="34" charset="0"/>
                <a:cs typeface="Tahoma" pitchFamily="34" charset="0"/>
              </a:rPr>
              <a:t>Anr</a:t>
            </a:r>
            <a:r>
              <a:rPr lang="en-IN" sz="2100" dirty="0" smtClean="0">
                <a:latin typeface="Tahoma" pitchFamily="34" charset="0"/>
                <a:ea typeface="Tahoma" pitchFamily="34" charset="0"/>
                <a:cs typeface="Tahoma" pitchFamily="34" charset="0"/>
              </a:rPr>
              <a:t>.  - AIR1992SC81 it has been observed - "Not part of a Statute and no word of a Statute can be construed in isolation. Statutes have to be construed so that every word has a place and everything is in its place". </a:t>
            </a:r>
          </a:p>
          <a:p>
            <a:pPr>
              <a:spcAft>
                <a:spcPts val="600"/>
              </a:spcAft>
            </a:pPr>
            <a:endParaRPr lang="en-US" sz="2100" dirty="0" smtClean="0">
              <a:latin typeface="Tahoma" pitchFamily="34" charset="0"/>
              <a:ea typeface="Tahoma" pitchFamily="34" charset="0"/>
              <a:cs typeface="Tahoma" pitchFamily="34" charset="0"/>
            </a:endParaRPr>
          </a:p>
          <a:p>
            <a:pPr>
              <a:spcAft>
                <a:spcPts val="600"/>
              </a:spcAft>
            </a:pPr>
            <a:endParaRPr lang="en-US" sz="21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lnSpcReduction="10000"/>
          </a:bodyPr>
          <a:lstStyle/>
          <a:p>
            <a:pPr lvl="0">
              <a:spcAft>
                <a:spcPts val="600"/>
              </a:spcAft>
            </a:pPr>
            <a:r>
              <a:rPr lang="en-US" sz="1700" dirty="0" err="1" smtClean="0">
                <a:latin typeface="Tahoma" pitchFamily="34" charset="0"/>
                <a:ea typeface="Tahoma" pitchFamily="34" charset="0"/>
                <a:cs typeface="Tahoma" pitchFamily="34" charset="0"/>
              </a:rPr>
              <a:t>Kailash</a:t>
            </a:r>
            <a:r>
              <a:rPr lang="en-US" sz="1700" dirty="0" smtClean="0">
                <a:latin typeface="Tahoma" pitchFamily="34" charset="0"/>
                <a:ea typeface="Tahoma" pitchFamily="34" charset="0"/>
                <a:cs typeface="Tahoma" pitchFamily="34" charset="0"/>
              </a:rPr>
              <a:t> Chandra and Ors. Vs. </a:t>
            </a:r>
            <a:r>
              <a:rPr lang="en-US" sz="1700" dirty="0" err="1" smtClean="0">
                <a:latin typeface="Tahoma" pitchFamily="34" charset="0"/>
                <a:ea typeface="Tahoma" pitchFamily="34" charset="0"/>
                <a:cs typeface="Tahoma" pitchFamily="34" charset="0"/>
              </a:rPr>
              <a:t>Mukundi</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Lal</a:t>
            </a:r>
            <a:r>
              <a:rPr lang="en-US" sz="1700" dirty="0" smtClean="0">
                <a:latin typeface="Tahoma" pitchFamily="34" charset="0"/>
                <a:ea typeface="Tahoma" pitchFamily="34" charset="0"/>
                <a:cs typeface="Tahoma" pitchFamily="34" charset="0"/>
              </a:rPr>
              <a:t> and Ors. - AIR 2002 SC 829 - </a:t>
            </a:r>
            <a:r>
              <a:rPr lang="en-IN" sz="1700" dirty="0" smtClean="0">
                <a:latin typeface="Tahoma" pitchFamily="34" charset="0"/>
                <a:ea typeface="Tahoma" pitchFamily="34" charset="0"/>
                <a:cs typeface="Tahoma" pitchFamily="34" charset="0"/>
              </a:rPr>
              <a:t>A provision in the statute is not to be read in isolation. It has to be read with other related provisions in the Act itself, more particularly, when the subject matter dealt with in different sections or parts of the same statute is the same or similar in a nature.</a:t>
            </a:r>
            <a:endParaRPr lang="en-IN" altLang="en-US" sz="1700" dirty="0" smtClean="0">
              <a:latin typeface="Tahoma" pitchFamily="34" charset="0"/>
              <a:ea typeface="Tahoma" pitchFamily="34" charset="0"/>
              <a:cs typeface="Tahoma" pitchFamily="34" charset="0"/>
            </a:endParaRPr>
          </a:p>
          <a:p>
            <a:pPr>
              <a:spcAft>
                <a:spcPts val="600"/>
              </a:spcAft>
            </a:pPr>
            <a:r>
              <a:rPr lang="en-US" sz="1700" dirty="0" smtClean="0">
                <a:latin typeface="Tahoma" pitchFamily="34" charset="0"/>
                <a:ea typeface="Tahoma" pitchFamily="34" charset="0"/>
                <a:cs typeface="Tahoma" pitchFamily="34" charset="0"/>
              </a:rPr>
              <a:t>Interpretation should not render any provision redundant or nugatory. </a:t>
            </a:r>
            <a:r>
              <a:rPr lang="en-IN" sz="1700" dirty="0" smtClean="0">
                <a:latin typeface="Tahoma" pitchFamily="34" charset="0"/>
                <a:ea typeface="Tahoma" pitchFamily="34" charset="0"/>
                <a:cs typeface="Tahoma" pitchFamily="34" charset="0"/>
              </a:rPr>
              <a:t>it is incumbent on the court to avoid a construction, if reasonably permissible on the language, which would render a part of the statute devoid of any meaning or application. </a:t>
            </a:r>
            <a:r>
              <a:rPr lang="en-US" sz="1700" dirty="0" smtClean="0">
                <a:latin typeface="Tahoma" pitchFamily="34" charset="0"/>
                <a:ea typeface="Tahoma" pitchFamily="34" charset="0"/>
                <a:cs typeface="Tahoma" pitchFamily="34" charset="0"/>
              </a:rPr>
              <a:t>Chief Information Commissioner Versus State Of Manipur - 2012 (286) E.L.T. 485 (S.C.). </a:t>
            </a:r>
          </a:p>
          <a:p>
            <a:pPr>
              <a:spcAft>
                <a:spcPts val="600"/>
              </a:spcAft>
            </a:pPr>
            <a:r>
              <a:rPr lang="en-US" sz="1700" dirty="0" smtClean="0">
                <a:latin typeface="Tahoma" pitchFamily="34" charset="0"/>
                <a:ea typeface="Tahoma" pitchFamily="34" charset="0"/>
                <a:cs typeface="Tahoma" pitchFamily="34" charset="0"/>
              </a:rPr>
              <a:t>Interpretation must depend on the text and the context. They are the bases of interpretation. One may well say if the text is the texture, context is what gives the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Neither can be ignored. Both are important. That interpretation is best which makes the textual interpretation match the contextual.</a:t>
            </a:r>
          </a:p>
          <a:p>
            <a:pPr>
              <a:spcAft>
                <a:spcPts val="600"/>
              </a:spcAft>
            </a:pPr>
            <a:r>
              <a:rPr lang="en-US" sz="1700" dirty="0" smtClean="0">
                <a:latin typeface="Tahoma" pitchFamily="34" charset="0"/>
                <a:ea typeface="Tahoma" pitchFamily="34" charset="0"/>
                <a:cs typeface="Tahoma" pitchFamily="34" charset="0"/>
              </a:rPr>
              <a:t>A statute is best interpreted when we know why it was enacted. With this knowledge, the statute must be read, first as a whole and then section by section, clause by clause, phrase by phrase and word by </a:t>
            </a:r>
            <a:r>
              <a:rPr lang="en-US" sz="1700" dirty="0" err="1" smtClean="0">
                <a:latin typeface="Tahoma" pitchFamily="34" charset="0"/>
                <a:ea typeface="Tahoma" pitchFamily="34" charset="0"/>
                <a:cs typeface="Tahoma" pitchFamily="34" charset="0"/>
              </a:rPr>
              <a:t>word.If</a:t>
            </a:r>
            <a:r>
              <a:rPr lang="en-US" sz="1700" dirty="0" smtClean="0">
                <a:latin typeface="Tahoma" pitchFamily="34" charset="0"/>
                <a:ea typeface="Tahoma" pitchFamily="34" charset="0"/>
                <a:cs typeface="Tahoma" pitchFamily="34" charset="0"/>
              </a:rPr>
              <a:t> a statute is looked at, in the context of its enactment, with the glasses of the statute maker , provided by such context, its scheme, the sections, clauses, phrases and words may take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and appear different than when the statute is looked at without the glasses provided by the context.  Reserve Bank of India vs. Peerless General Finance and Investment Co. Ltd. and Ors. - AIR 2009 Cal 140</a:t>
            </a: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28</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 DEFINITION CLAUSE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pPr>
              <a:spcAft>
                <a:spcPts val="600"/>
              </a:spcAft>
            </a:pPr>
            <a:r>
              <a:rPr lang="en-US" sz="1700" dirty="0" smtClean="0">
                <a:latin typeface="Tahoma" pitchFamily="34" charset="0"/>
                <a:ea typeface="Tahoma" pitchFamily="34" charset="0"/>
                <a:cs typeface="Tahoma" pitchFamily="34" charset="0"/>
              </a:rPr>
              <a:t>Where in a definition section of a statute a word is defined to mean a certain thing, wherever that word is used in that statute, it shall mean what is stated in the definitions unless the context otherwise requires. Due weight ought to be given to the words "unless the context otherwise requires". The subject matter and the context in which a particular word is used are of great importance and it is axiomatic that the object underlying the Act must always be kept in view in construing the context in which a particular word is used. N.K. Jain and Ors. vs. C.K. Shah and Ors. - MANU/SC/0308/1991. </a:t>
            </a:r>
          </a:p>
          <a:p>
            <a:pPr>
              <a:spcAft>
                <a:spcPts val="600"/>
              </a:spcAft>
            </a:pPr>
            <a:r>
              <a:rPr lang="en-US" sz="1700" dirty="0" smtClean="0">
                <a:latin typeface="Tahoma" pitchFamily="34" charset="0"/>
                <a:ea typeface="Tahoma" pitchFamily="34" charset="0"/>
                <a:cs typeface="Tahoma" pitchFamily="34" charset="0"/>
              </a:rPr>
              <a:t>A particular expression is often defined by the Legislature by using the word 'means' or the word 'includes'. Sometimes the words 'means and includes' are used. The use of the word 'means' indicates that "definition is a hard-and-fast definition, and no other meaning can be assigned to the expression than is put down in definition. The word 'includes' when used, enlarges the meaning of the expression defined so as to comprehend not only such things as they signify according to their natural import but also those things which the clause declares that they shall include. The words 'means and includes', on the other hand, indicate "an exhaustive explanation of the meaning which, for the purposes of the Act, must invariably be attached to these words or expressions. - P. </a:t>
            </a:r>
            <a:r>
              <a:rPr lang="en-US" sz="1700" dirty="0" err="1" smtClean="0">
                <a:latin typeface="Tahoma" pitchFamily="34" charset="0"/>
                <a:ea typeface="Tahoma" pitchFamily="34" charset="0"/>
                <a:cs typeface="Tahoma" pitchFamily="34" charset="0"/>
              </a:rPr>
              <a:t>Kasilingam</a:t>
            </a:r>
            <a:r>
              <a:rPr lang="en-US" sz="1700" dirty="0" smtClean="0">
                <a:latin typeface="Tahoma" pitchFamily="34" charset="0"/>
                <a:ea typeface="Tahoma" pitchFamily="34" charset="0"/>
                <a:cs typeface="Tahoma" pitchFamily="34" charset="0"/>
              </a:rPr>
              <a:t> and Ors. vs. P.S.G. College of Technology and Ors. - MANU/SC/0265/1995. </a:t>
            </a:r>
          </a:p>
          <a:p>
            <a:pPr>
              <a:spcAft>
                <a:spcPts val="600"/>
              </a:spcAft>
            </a:pPr>
            <a:r>
              <a:rPr lang="en-US" sz="1700" dirty="0" smtClean="0">
                <a:latin typeface="Tahoma" pitchFamily="34" charset="0"/>
                <a:ea typeface="Tahoma" pitchFamily="34" charset="0"/>
                <a:cs typeface="Tahoma" pitchFamily="34" charset="0"/>
              </a:rPr>
              <a:t>An expression not having been defined in the Constitution, it must be given the meaning which it ordinarily bears in the English language and as understood in ordinary parlance - Commissioner of Wealth Tax, Andhra Pradesh vs. Officer-in-charge (Court of Wards), </a:t>
            </a:r>
            <a:r>
              <a:rPr lang="en-US" sz="1700" dirty="0" err="1" smtClean="0">
                <a:latin typeface="Tahoma" pitchFamily="34" charset="0"/>
                <a:ea typeface="Tahoma" pitchFamily="34" charset="0"/>
                <a:cs typeface="Tahoma" pitchFamily="34" charset="0"/>
              </a:rPr>
              <a:t>Paigah</a:t>
            </a:r>
            <a:r>
              <a:rPr lang="en-US" sz="1700" dirty="0" smtClean="0">
                <a:latin typeface="Tahoma" pitchFamily="34" charset="0"/>
                <a:ea typeface="Tahoma" pitchFamily="34" charset="0"/>
                <a:cs typeface="Tahoma" pitchFamily="34" charset="0"/>
              </a:rPr>
              <a:t>  -MANU/SC/0232/1976.</a:t>
            </a:r>
          </a:p>
          <a:p>
            <a:pPr>
              <a:spcAft>
                <a:spcPts val="600"/>
              </a:spcAft>
            </a:pP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29</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600" dirty="0" smtClean="0">
                <a:latin typeface="Tahoma" pitchFamily="34" charset="0"/>
                <a:ea typeface="Tahoma" pitchFamily="34" charset="0"/>
                <a:cs typeface="Tahoma" pitchFamily="34" charset="0"/>
              </a:rPr>
              <a:t>Fundamental rights are in part III of the constitution of India. Article 12 to Article 35 are fundamental rights. Article 14 to 18 relates to Right to equality or prohibition of discrimination. Article 19 relates to rights to freedom of speech, to move freely throughout territory of India, right to reside and settle in any party of India, right to practise any  profession, or to carry any trade, occupation or business. Article 20 relates to avoidance of double jeopardy or conviction or penalty on the basis of anterior law or be witness against himself. Article 21 relates to right to life which is a colourless article. It is a repository of various human rights. </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Where relief through High Court is available under article 226, it is advisable that one should first approach the High Court.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under article 226, cannot sit as an appellate court on administrative decisions.</a:t>
            </a:r>
          </a:p>
          <a:p>
            <a:pPr algn="l">
              <a:buFont typeface="Wingdings" pitchFamily="2" charset="2"/>
              <a:buChar char="v"/>
            </a:pPr>
            <a:r>
              <a:rPr lang="en-US" sz="1600" dirty="0" smtClean="0">
                <a:latin typeface="Tahoma" pitchFamily="34" charset="0"/>
                <a:ea typeface="Tahoma" pitchFamily="34" charset="0"/>
                <a:cs typeface="Tahoma" pitchFamily="34" charset="0"/>
              </a:rPr>
              <a:t>In general, a disputed question of fact is not investigated in a proceeding under article 226.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may interfere with a finding of fact, if it is shown that the finding is not supported by any evidence, or that the finding is ‘perverse’ or based upon a view of facts which could never be reasonably entertained. </a:t>
            </a:r>
          </a:p>
          <a:p>
            <a:pPr algn="l">
              <a:buFont typeface="Wingdings" pitchFamily="2" charset="2"/>
              <a:buChar char="v"/>
            </a:pPr>
            <a:r>
              <a:rPr lang="en-US" sz="1600" dirty="0" smtClean="0">
                <a:latin typeface="Tahoma" pitchFamily="34" charset="0"/>
                <a:ea typeface="Tahoma" pitchFamily="34" charset="0"/>
                <a:cs typeface="Tahoma" pitchFamily="34" charset="0"/>
              </a:rPr>
              <a:t>A finding based on no evidence constitutes an error of law, but an error in appreciation of evidence or in drawing inferences is not, except where it is perverse, that is to say, such a conclusion as no person properly instructed in law could have reached, or it is based on evidence which is legally inadmissible.</a:t>
            </a:r>
          </a:p>
          <a:p>
            <a:pPr algn="l">
              <a:buFont typeface="Wingdings" pitchFamily="2" charset="2"/>
              <a:buChar char="v"/>
            </a:pPr>
            <a:r>
              <a:rPr lang="en-US" sz="1600" dirty="0" smtClean="0">
                <a:latin typeface="Tahoma" pitchFamily="34" charset="0"/>
                <a:ea typeface="Tahoma" pitchFamily="34" charset="0"/>
                <a:cs typeface="Tahoma" pitchFamily="34" charset="0"/>
              </a:rPr>
              <a:t>If the conclusion on facts is supported by evidence on record, no interference is called for even though the court considers that another view is possible.</a:t>
            </a:r>
          </a:p>
          <a:p>
            <a:pPr algn="l">
              <a:buFont typeface="Wingdings" pitchFamily="2" charset="2"/>
              <a:buChar char="v"/>
            </a:pPr>
            <a:endParaRPr lang="en-US" sz="1600" dirty="0" smtClean="0"/>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Interpretation unduly restricting the scope of a beneficial provision to be avoided so that it may not take away with on hand what the policy gives with the other. - </a:t>
            </a:r>
            <a:r>
              <a:rPr lang="en-US" sz="1600" b="1" dirty="0" smtClean="0">
                <a:latin typeface="Tahoma" pitchFamily="34" charset="0"/>
                <a:ea typeface="Tahoma" pitchFamily="34" charset="0"/>
                <a:cs typeface="Tahoma" pitchFamily="34" charset="0"/>
              </a:rPr>
              <a:t>UNION OF INDIA Versus SUKSHA INTERNATIONAL &amp; NUTAN GEMS &amp; ANR. - 1989 (39) E.L.T. 503 (S.C.).</a:t>
            </a:r>
            <a:r>
              <a:rPr lang="en-US" sz="1600" dirty="0" smtClean="0">
                <a:latin typeface="Tahoma" pitchFamily="34" charset="0"/>
                <a:ea typeface="Tahoma" pitchFamily="34" charset="0"/>
                <a:cs typeface="Tahoma" pitchFamily="34" charset="0"/>
              </a:rPr>
              <a: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Mere fact that a condition is statutory does not matter one way or the other. There are conditions and conditions. Some may be substantive, mandatory and based on considerations of policy and some others may merely belong to the area of procedure. It will be erroneous to attach equal importance to the non-observance of all conditions irrespective of the purposes they were intended to serve.  - </a:t>
            </a:r>
            <a:r>
              <a:rPr lang="en-US" sz="1600" b="1" dirty="0" smtClean="0">
                <a:latin typeface="Tahoma" pitchFamily="34" charset="0"/>
                <a:ea typeface="Tahoma" pitchFamily="34" charset="0"/>
                <a:cs typeface="Tahoma" pitchFamily="34" charset="0"/>
              </a:rPr>
              <a:t>MANGALORE CHEMICALS &amp; FERTILIZERS LTD. Versus DEPUTY COMMISSIONER -1991 (55) E.L.T. 437 (S.C.)</a:t>
            </a:r>
            <a:r>
              <a:rPr lang="en-US" sz="1600" dirty="0" smtClean="0">
                <a:latin typeface="Tahoma" pitchFamily="34" charset="0"/>
                <a:ea typeface="Tahoma" pitchFamily="34" charset="0"/>
                <a:cs typeface="Tahoma" pitchFamily="34" charset="0"/>
              </a:rPr>
              <a:t> </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Cogit</a:t>
            </a:r>
            <a:r>
              <a:rPr lang="en-US" sz="1600" i="1" dirty="0" smtClean="0">
                <a:latin typeface="Tahoma" pitchFamily="34" charset="0"/>
                <a:ea typeface="Tahoma" pitchFamily="34" charset="0"/>
                <a:cs typeface="Tahoma" pitchFamily="34" charset="0"/>
              </a:rPr>
              <a:t> Ad </a:t>
            </a:r>
            <a:r>
              <a:rPr lang="en-US" sz="1600" i="1" dirty="0" err="1" smtClean="0">
                <a:latin typeface="Tahoma" pitchFamily="34" charset="0"/>
                <a:ea typeface="Tahoma" pitchFamily="34" charset="0"/>
                <a:cs typeface="Tahoma" pitchFamily="34" charset="0"/>
              </a:rPr>
              <a:t>Impossiblia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compel a person to do that which he cannot possibly perform.</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smtClean="0">
                <a:latin typeface="Tahoma" pitchFamily="34" charset="0"/>
                <a:ea typeface="Tahoma" pitchFamily="34" charset="0"/>
                <a:cs typeface="Tahoma" pitchFamily="34" charset="0"/>
              </a:rPr>
              <a:t>De </a:t>
            </a:r>
            <a:r>
              <a:rPr lang="en-US" sz="1600" i="1" dirty="0" err="1" smtClean="0">
                <a:latin typeface="Tahoma" pitchFamily="34" charset="0"/>
                <a:ea typeface="Tahoma" pitchFamily="34" charset="0"/>
                <a:cs typeface="Tahoma" pitchFamily="34" charset="0"/>
              </a:rPr>
              <a:t>Minimis</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Curat</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concern itself with trifles.</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Nemo</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DebetBisVexari</a:t>
            </a:r>
            <a:r>
              <a:rPr lang="en-US" sz="1600" i="1" dirty="0" smtClean="0">
                <a:latin typeface="Tahoma" pitchFamily="34" charset="0"/>
                <a:ea typeface="Tahoma" pitchFamily="34" charset="0"/>
                <a:cs typeface="Tahoma" pitchFamily="34" charset="0"/>
              </a:rPr>
              <a:t> Pro </a:t>
            </a:r>
            <a:r>
              <a:rPr lang="en-US" sz="1600" i="1" dirty="0" err="1" smtClean="0">
                <a:latin typeface="Tahoma" pitchFamily="34" charset="0"/>
                <a:ea typeface="Tahoma" pitchFamily="34" charset="0"/>
                <a:cs typeface="Tahoma" pitchFamily="34" charset="0"/>
              </a:rPr>
              <a:t>Una</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EtEadem</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Causa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A man shall not  be vexed twice for one and the same cause.</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Issuance of a show cause notice in a particular format is a mandatory requirement of law. Each and every communication or order could not be construed as a show cause notice. </a:t>
            </a:r>
            <a:r>
              <a:rPr lang="en-US" sz="1600" dirty="0" smtClean="0">
                <a:latin typeface="Tahoma" pitchFamily="34" charset="0"/>
                <a:ea typeface="Tahoma" pitchFamily="34" charset="0"/>
                <a:cs typeface="Tahoma" pitchFamily="34" charset="0"/>
              </a:rPr>
              <a:t>Allegations must be clearly mentioned and it should not be vague. </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b="1" i="1" u="sng" dirty="0" smtClean="0">
                <a:latin typeface="Tahoma" pitchFamily="34" charset="0"/>
                <a:ea typeface="Tahoma" pitchFamily="34" charset="0"/>
                <a:cs typeface="Tahoma" pitchFamily="34" charset="0"/>
              </a:rPr>
              <a:t>COMMISSIONER OF C. EX., BANGALORE Versus BRINDAVAN BEVERAGES (P) LTD. reported in 2007 (213) E.L.T. 487 (S.C.)</a:t>
            </a:r>
            <a:r>
              <a:rPr lang="en-US" sz="1600" dirty="0" smtClean="0">
                <a:latin typeface="Tahoma" pitchFamily="34" charset="0"/>
                <a:ea typeface="Tahoma" pitchFamily="34" charset="0"/>
                <a:cs typeface="Tahoma" pitchFamily="34" charset="0"/>
              </a:rPr>
              <a:t> that “The show cause notice is the foundation on which the department has to build up its case. If the allegations in the show cause notice are not specific and are on the contrary vague, lack details and/or unintelligible that is sufficient to hold that the </a:t>
            </a:r>
            <a:r>
              <a:rPr lang="en-US" sz="1600" dirty="0" err="1" smtClean="0">
                <a:latin typeface="Tahoma" pitchFamily="34" charset="0"/>
                <a:ea typeface="Tahoma" pitchFamily="34" charset="0"/>
                <a:cs typeface="Tahoma" pitchFamily="34" charset="0"/>
              </a:rPr>
              <a:t>noticee</a:t>
            </a:r>
            <a:r>
              <a:rPr lang="en-US" sz="1600" dirty="0" smtClean="0">
                <a:latin typeface="Tahoma" pitchFamily="34" charset="0"/>
                <a:ea typeface="Tahoma" pitchFamily="34" charset="0"/>
                <a:cs typeface="Tahoma" pitchFamily="34" charset="0"/>
              </a:rPr>
              <a:t> was not given proper opportunity to meet the allegations indicated in the show cause notice.”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If the show cause notice is issued on one ground it cannot be confirmed on other ground.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Demand confirmed cannot exceed the duty demanded in notice. </a:t>
            </a: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 the matter of classification of goods, if two views are possible, the view that benefits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should be adopted. It is a well-settled principle of law that if there is ambiguity with regard to the rate of tax to be collected, the benefit should go to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 </a:t>
            </a:r>
            <a:r>
              <a:rPr lang="en-IN" sz="1600" b="1" i="1" u="sng" dirty="0" err="1" smtClean="0">
                <a:latin typeface="Tahoma" pitchFamily="34" charset="0"/>
                <a:ea typeface="Tahoma" pitchFamily="34" charset="0"/>
                <a:cs typeface="Tahoma" pitchFamily="34" charset="0"/>
              </a:rPr>
              <a:t>Mauri</a:t>
            </a:r>
            <a:r>
              <a:rPr lang="en-IN" sz="1600" b="1" i="1" u="sng" dirty="0" smtClean="0">
                <a:latin typeface="Tahoma" pitchFamily="34" charset="0"/>
                <a:ea typeface="Tahoma" pitchFamily="34" charset="0"/>
                <a:cs typeface="Tahoma" pitchFamily="34" charset="0"/>
              </a:rPr>
              <a:t> </a:t>
            </a:r>
            <a:r>
              <a:rPr lang="en-IN" sz="1600" b="1" i="1" u="sng" dirty="0" err="1" smtClean="0">
                <a:latin typeface="Tahoma" pitchFamily="34" charset="0"/>
                <a:ea typeface="Tahoma" pitchFamily="34" charset="0"/>
                <a:cs typeface="Tahoma" pitchFamily="34" charset="0"/>
              </a:rPr>
              <a:t>YeastIndiaPvt</a:t>
            </a:r>
            <a:r>
              <a:rPr lang="en-IN" sz="1600" b="1" i="1" u="sng" dirty="0" smtClean="0">
                <a:latin typeface="Tahoma" pitchFamily="34" charset="0"/>
                <a:ea typeface="Tahoma" pitchFamily="34" charset="0"/>
                <a:cs typeface="Tahoma" pitchFamily="34" charset="0"/>
              </a:rPr>
              <a:t>. Ltd. </a:t>
            </a:r>
            <a:r>
              <a:rPr lang="en-IN" sz="1600" b="1" i="1" u="sng" dirty="0" err="1" smtClean="0">
                <a:latin typeface="Tahoma" pitchFamily="34" charset="0"/>
                <a:ea typeface="Tahoma" pitchFamily="34" charset="0"/>
                <a:cs typeface="Tahoma" pitchFamily="34" charset="0"/>
              </a:rPr>
              <a:t>v.State</a:t>
            </a:r>
            <a:r>
              <a:rPr lang="en-IN" sz="1600" b="1" i="1" u="sng" dirty="0" smtClean="0">
                <a:latin typeface="Tahoma" pitchFamily="34" charset="0"/>
                <a:ea typeface="Tahoma" pitchFamily="34" charset="0"/>
                <a:cs typeface="Tahoma" pitchFamily="34" charset="0"/>
              </a:rPr>
              <a:t> of U.P. reported in [2008] 14 VST 259 (SC) </a:t>
            </a:r>
            <a:endParaRPr lang="en-US"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A specific entry in the schedule to a taxing statute would override a general entry. </a:t>
            </a:r>
            <a:r>
              <a:rPr lang="en-IN" sz="1600" b="1" u="sng" dirty="0" smtClean="0">
                <a:latin typeface="Tahoma" pitchFamily="34" charset="0"/>
                <a:ea typeface="Tahoma" pitchFamily="34" charset="0"/>
                <a:cs typeface="Tahoma" pitchFamily="34" charset="0"/>
              </a:rPr>
              <a:t>Speedway Rubber Co. V. Commissioner, Central Excise and others reported in [2004] 137 STC 503 (SC)</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Wrong classification of the goods in question by the respondents at one stage, does not operate as </a:t>
            </a:r>
            <a:r>
              <a:rPr lang="en-IN" sz="1600" dirty="0" err="1" smtClean="0">
                <a:latin typeface="Tahoma" pitchFamily="34" charset="0"/>
                <a:ea typeface="Tahoma" pitchFamily="34" charset="0"/>
                <a:cs typeface="Tahoma" pitchFamily="34" charset="0"/>
              </a:rPr>
              <a:t>estoppel</a:t>
            </a:r>
            <a:r>
              <a:rPr lang="en-IN" sz="1600" dirty="0" smtClean="0">
                <a:latin typeface="Tahoma" pitchFamily="34" charset="0"/>
                <a:ea typeface="Tahoma" pitchFamily="34" charset="0"/>
                <a:cs typeface="Tahoma" pitchFamily="34" charset="0"/>
              </a:rPr>
              <a:t>/res </a:t>
            </a:r>
            <a:r>
              <a:rPr lang="en-IN" sz="1600" dirty="0" err="1" smtClean="0">
                <a:latin typeface="Tahoma" pitchFamily="34" charset="0"/>
                <a:ea typeface="Tahoma" pitchFamily="34" charset="0"/>
                <a:cs typeface="Tahoma" pitchFamily="34" charset="0"/>
              </a:rPr>
              <a:t>judicata</a:t>
            </a:r>
            <a:r>
              <a:rPr lang="en-IN" sz="1600" dirty="0" smtClean="0">
                <a:latin typeface="Tahoma" pitchFamily="34" charset="0"/>
                <a:ea typeface="Tahoma" pitchFamily="34" charset="0"/>
                <a:cs typeface="Tahoma" pitchFamily="34" charset="0"/>
              </a:rPr>
              <a:t> against them for claiming the classification under the correct tariff heading/subheading of the GST tariff at a late stage. </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 DOCTRINE OF READING DOWN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The rule of "reading down" a provision of law is now well </a:t>
            </a:r>
            <a:r>
              <a:rPr lang="en-US" sz="1560" dirty="0" err="1" smtClean="0">
                <a:latin typeface="Tahoma" pitchFamily="34" charset="0"/>
                <a:ea typeface="Tahoma" pitchFamily="34" charset="0"/>
                <a:cs typeface="Tahoma" pitchFamily="34" charset="0"/>
              </a:rPr>
              <a:t>recognised</a:t>
            </a:r>
            <a:r>
              <a:rPr lang="en-US" sz="1560" dirty="0" smtClean="0">
                <a:latin typeface="Tahoma" pitchFamily="34" charset="0"/>
                <a:ea typeface="Tahoma" pitchFamily="34" charset="0"/>
                <a:cs typeface="Tahoma" pitchFamily="34" charset="0"/>
              </a:rPr>
              <a:t>. It is a rule of harmonious construction in a different name. It is resorted to smoothen the crudities or ironing the creases found in a statute to make it workable. In the garb of 'reading down', however, it is not open to read words and expressions not found in it and thus venture into a kind of judicial legislation. The rule of reading down is to be used for the limited purpose of making a particular provision workable and to bring it in harmony with other provisions of the statute. It is to be used keeping in view the scheme of the statute and to </a:t>
            </a:r>
            <a:r>
              <a:rPr lang="en-US" sz="1560" dirty="0" err="1" smtClean="0">
                <a:latin typeface="Tahoma" pitchFamily="34" charset="0"/>
                <a:ea typeface="Tahoma" pitchFamily="34" charset="0"/>
                <a:cs typeface="Tahoma" pitchFamily="34" charset="0"/>
              </a:rPr>
              <a:t>fulfil</a:t>
            </a:r>
            <a:r>
              <a:rPr lang="en-US" sz="1560" dirty="0" smtClean="0">
                <a:latin typeface="Tahoma" pitchFamily="34" charset="0"/>
                <a:ea typeface="Tahoma" pitchFamily="34" charset="0"/>
                <a:cs typeface="Tahoma" pitchFamily="34" charset="0"/>
              </a:rPr>
              <a:t> its purposes.</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First attempt should be made by the courts to uphold the charged provisions and not to invalidate it merely because one of the possible interpretation leads to such a result, howsoever attractive it may be. Thus, where there are two possible interpretations, one invalidating the law and the other upholding, the latter should be adopted. For this, the courts have been </a:t>
            </a:r>
            <a:r>
              <a:rPr lang="en-US" sz="1560" dirty="0" err="1" smtClean="0">
                <a:latin typeface="Tahoma" pitchFamily="34" charset="0"/>
                <a:ea typeface="Tahoma" pitchFamily="34" charset="0"/>
                <a:cs typeface="Tahoma" pitchFamily="34" charset="0"/>
              </a:rPr>
              <a:t>endeavouring</a:t>
            </a:r>
            <a:r>
              <a:rPr lang="en-US" sz="1560" dirty="0" smtClean="0">
                <a:latin typeface="Tahoma" pitchFamily="34" charset="0"/>
                <a:ea typeface="Tahoma" pitchFamily="34" charset="0"/>
                <a:cs typeface="Tahoma" pitchFamily="34" charset="0"/>
              </a:rPr>
              <a:t>, sometimes to give restrictive or expansive meaning keeping in view the nature of the legislation, may be beneficial, penal or fiscal etc. Cumulatively, it is to sub-serve the object of the legislation. Old golden rule is of respecting the wisdom of legislature, that they are aware of the law and would never have intended for an invalid legislation. This also keeps courts within their track and checks individual zeal of going wayward. Yet in spite of this, if the impugned legislation cannot be saved the courts shall not hesitate to strike it down. Similarly, for upholding any provision, if it could be saved by reading it down, it should be done, unless plain words are so clear to be in defiance of the Constitution.  Calcutta </a:t>
            </a:r>
            <a:r>
              <a:rPr lang="en-US" sz="1560" dirty="0" err="1" smtClean="0">
                <a:latin typeface="Tahoma" pitchFamily="34" charset="0"/>
                <a:ea typeface="Tahoma" pitchFamily="34" charset="0"/>
                <a:cs typeface="Tahoma" pitchFamily="34" charset="0"/>
              </a:rPr>
              <a:t>Gujrati</a:t>
            </a:r>
            <a:r>
              <a:rPr lang="en-US" sz="1560" dirty="0" smtClean="0">
                <a:latin typeface="Tahoma" pitchFamily="34" charset="0"/>
                <a:ea typeface="Tahoma" pitchFamily="34" charset="0"/>
                <a:cs typeface="Tahoma" pitchFamily="34" charset="0"/>
              </a:rPr>
              <a:t> Education Society and Ors. vs. Calcutta Municipal Corporation and Ors. : MANU/SC/0631/2003</a:t>
            </a:r>
            <a:endParaRPr lang="en-IN" sz="156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100" dirty="0" smtClean="0">
                <a:latin typeface="Tahoma" pitchFamily="34" charset="0"/>
                <a:ea typeface="Tahoma" pitchFamily="34" charset="0"/>
                <a:cs typeface="Tahoma" pitchFamily="34" charset="0"/>
              </a:rPr>
              <a:t>In all Central Acts and Regulations made after the commencement of this Act, unless there is anything repugnant in the subject or context the meaning of the term should be as defined in Section of the Act. </a:t>
            </a:r>
          </a:p>
          <a:p>
            <a:pPr>
              <a:spcAft>
                <a:spcPts val="600"/>
              </a:spcAft>
            </a:pPr>
            <a:r>
              <a:rPr lang="en-US" sz="2100" dirty="0" smtClean="0">
                <a:latin typeface="Tahoma" pitchFamily="34" charset="0"/>
                <a:ea typeface="Tahoma" pitchFamily="34" charset="0"/>
                <a:cs typeface="Tahoma" pitchFamily="34" charset="0"/>
              </a:rPr>
              <a:t>“affidavit” shall include affirmation and declaration in the case of persons by law allowed to affirm or declare instead of swearing. </a:t>
            </a:r>
          </a:p>
          <a:p>
            <a:pPr>
              <a:spcAft>
                <a:spcPts val="600"/>
              </a:spcAft>
            </a:pPr>
            <a:r>
              <a:rPr lang="en-US" sz="2100" dirty="0" smtClean="0">
                <a:latin typeface="Tahoma" pitchFamily="34" charset="0"/>
                <a:ea typeface="Tahoma" pitchFamily="34" charset="0"/>
                <a:cs typeface="Tahoma" pitchFamily="34" charset="0"/>
              </a:rPr>
              <a:t>“document” shall include any matter written, expressed or described upon any substance by means of letters, figures or marks, or by more than one of those means which is intended to be used, or which may be used, for the purpose of recording that matter. </a:t>
            </a:r>
          </a:p>
          <a:p>
            <a:pPr>
              <a:spcAft>
                <a:spcPts val="600"/>
              </a:spcAft>
            </a:pPr>
            <a:r>
              <a:rPr lang="en-US" sz="2100" dirty="0" smtClean="0">
                <a:latin typeface="Tahoma" pitchFamily="34" charset="0"/>
                <a:ea typeface="Tahoma" pitchFamily="34" charset="0"/>
                <a:cs typeface="Tahoma" pitchFamily="34" charset="0"/>
              </a:rPr>
              <a:t>“immovable property” shall include land, benefits to arise out of land, and things attached to the earth, or permanently fastened to anything attached to the earth.</a:t>
            </a:r>
          </a:p>
          <a:p>
            <a:pPr>
              <a:spcAft>
                <a:spcPts val="600"/>
              </a:spcAft>
            </a:pPr>
            <a:r>
              <a:rPr lang="en-US" sz="2100" dirty="0" smtClean="0">
                <a:latin typeface="Tahoma" pitchFamily="34" charset="0"/>
                <a:ea typeface="Tahoma" pitchFamily="34" charset="0"/>
                <a:cs typeface="Tahoma" pitchFamily="34" charset="0"/>
              </a:rPr>
              <a:t>“movable property” shall mean property of every description, except immovable property.</a:t>
            </a:r>
          </a:p>
          <a:p>
            <a:pPr>
              <a:spcAft>
                <a:spcPts val="600"/>
              </a:spcAft>
            </a:pPr>
            <a:r>
              <a:rPr lang="en-US" sz="2100" dirty="0" smtClean="0">
                <a:latin typeface="Tahoma" pitchFamily="34" charset="0"/>
                <a:ea typeface="Tahoma" pitchFamily="34" charset="0"/>
                <a:cs typeface="Tahoma" pitchFamily="34" charset="0"/>
              </a:rPr>
              <a:t>Expressions referring to “writing” shall be construed as including references to printing, lithography, photography and other modes of representing or reproducing words in a visible form.</a:t>
            </a:r>
          </a:p>
          <a:p>
            <a:pPr>
              <a:spcAft>
                <a:spcPts val="600"/>
              </a:spcAft>
            </a:pPr>
            <a:r>
              <a:rPr lang="en-US" sz="2100" dirty="0" smtClean="0">
                <a:latin typeface="Tahoma" pitchFamily="34" charset="0"/>
                <a:ea typeface="Tahoma" pitchFamily="34" charset="0"/>
                <a:cs typeface="Tahoma" pitchFamily="34" charset="0"/>
              </a:rPr>
              <a:t>Section 9- Commencement and termination of time.— In any Central Act or Regulation made after the commencement of this Act, it shall be sufficient, for the purpose of excluding the first in a series of days or any other period of time, to use the word “from”, and, for the purpose of including the last in a series of days or any other period of time, to use the word “to”.</a:t>
            </a:r>
          </a:p>
          <a:p>
            <a:pPr>
              <a:spcAft>
                <a:spcPts val="600"/>
              </a:spcAft>
            </a:pPr>
            <a:r>
              <a:rPr lang="en-US" sz="2100" dirty="0" smtClean="0">
                <a:latin typeface="Tahoma" pitchFamily="34" charset="0"/>
                <a:ea typeface="Tahoma" pitchFamily="34" charset="0"/>
                <a:cs typeface="Tahoma" pitchFamily="34" charset="0"/>
              </a:rPr>
              <a:t>Section 10 - Computation of time.— Where, by any Central Act or Regulation made after the commencement of this Act, any act or proceeding is directed or allowed to be done or taken in any Court or office on a certain day or within a prescribed period, then, if the Court or office is closed on that day or the last day of the prescribed period, the act or proceeding shall be considered as done or taken in due time if it is done or taken on the next day afterwards on which the Court or office is open. Provided that nothing in this section shall apply to any act or proceeding to which the Indian Limitation Act, 1877 (15 of 1877), applies.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300" dirty="0" smtClean="0">
                <a:latin typeface="Tahoma" pitchFamily="34" charset="0"/>
                <a:ea typeface="Tahoma" pitchFamily="34" charset="0"/>
                <a:cs typeface="Tahoma" pitchFamily="34" charset="0"/>
              </a:rPr>
              <a:t>Section 11 - Measurement of distances.—In the measurement of any distance, for the purposes of any Central Act or Regulation made after the commencement of this Act, that distance shall, unless a different intention appears, be measured in a straight line on a horizontal plane.</a:t>
            </a:r>
          </a:p>
          <a:p>
            <a:pPr>
              <a:spcAft>
                <a:spcPts val="600"/>
              </a:spcAft>
            </a:pPr>
            <a:r>
              <a:rPr lang="en-US" sz="2300" dirty="0" smtClean="0">
                <a:latin typeface="Tahoma" pitchFamily="34" charset="0"/>
                <a:ea typeface="Tahoma" pitchFamily="34" charset="0"/>
                <a:cs typeface="Tahoma" pitchFamily="34" charset="0"/>
              </a:rPr>
              <a:t>Section 12. Duty to be taken pro rata in enactments.—Where, by any enactment now in force or hereafter to be in force, any duty of customs or excise, or in the nature thereof,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on any given quantity, by weight, measure or value of any goods or merchandise, then a like duty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according to the same rate on any greater or less quantity. </a:t>
            </a:r>
          </a:p>
          <a:p>
            <a:pPr>
              <a:spcAft>
                <a:spcPts val="600"/>
              </a:spcAft>
            </a:pPr>
            <a:r>
              <a:rPr lang="en-US" sz="2300" dirty="0" smtClean="0">
                <a:latin typeface="Tahoma" pitchFamily="34" charset="0"/>
                <a:ea typeface="Tahoma" pitchFamily="34" charset="0"/>
                <a:cs typeface="Tahoma" pitchFamily="34" charset="0"/>
              </a:rPr>
              <a:t>Section - 13. - Gender and number.—In all Central Acts and Regulations, unless there is anything repugnant in the subject or context,— (1) words importing the masculine gender shall be taken to include females; and (2) words in the singular shall include the plural, and vice versa.</a:t>
            </a:r>
          </a:p>
          <a:p>
            <a:pPr>
              <a:spcAft>
                <a:spcPts val="600"/>
              </a:spcAft>
            </a:pPr>
            <a:r>
              <a:rPr lang="en-US" sz="2300" dirty="0" smtClean="0">
                <a:latin typeface="Tahoma" pitchFamily="34" charset="0"/>
                <a:ea typeface="Tahoma" pitchFamily="34" charset="0"/>
                <a:cs typeface="Tahoma" pitchFamily="34" charset="0"/>
              </a:rPr>
              <a:t>Section 26. Provision as to offences punishable under two or more enactments.—Where an act or omission constitutes an offence under two or more enactments, then the offender shall be liable to be prosecuted and punished under either or any of those enactments, but shall not be liable to be punished twice for the same offence</a:t>
            </a:r>
          </a:p>
          <a:p>
            <a:pPr>
              <a:spcAft>
                <a:spcPts val="600"/>
              </a:spcAft>
            </a:pPr>
            <a:r>
              <a:rPr lang="en-US" sz="2300" dirty="0" smtClean="0">
                <a:latin typeface="Tahoma" pitchFamily="34" charset="0"/>
                <a:ea typeface="Tahoma" pitchFamily="34" charset="0"/>
                <a:cs typeface="Tahoma" pitchFamily="34" charset="0"/>
              </a:rPr>
              <a:t>Section - 27. Meaning of service by post.—Where any Central Act or Regulation made after the commencement of this Act authorizes or requires any document to be served by post, whether the expression “serve” or either of the expressions “give” or “send” or any other expression is used, then, unless a different intention appears, the service shall be deemed to be effected by properly addressing, pre-paying and posting by registered post, a letter containing the document, and, unless the contrary is proved, to have been effected at the time at which the letter would be delivered in the ordinary course of post.</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70" dirty="0" smtClean="0">
                <a:latin typeface="Tahoma" pitchFamily="34" charset="0"/>
                <a:ea typeface="Tahoma" pitchFamily="34" charset="0"/>
                <a:cs typeface="Tahoma" pitchFamily="34" charset="0"/>
              </a:rPr>
              <a:t>The combination of State aid and the furnishing of an important public service may result in a conclusion that the operation should be classified as a State agency. If a given function is of such public importance and so closely related to governmental functions as to be classified as a governmental agency, then even the presence or absence of State financial aid might be irrelevant in making a finding of State action. If the function does not fall within such a description, then mere addition of State money would not influence the conclusion. </a:t>
            </a:r>
          </a:p>
          <a:p>
            <a:pPr algn="l">
              <a:buFont typeface="Wingdings" pitchFamily="2" charset="2"/>
              <a:buChar char="v"/>
            </a:pPr>
            <a:r>
              <a:rPr lang="en-US" sz="1570" dirty="0" smtClean="0">
                <a:latin typeface="Tahoma" pitchFamily="34" charset="0"/>
                <a:ea typeface="Tahoma" pitchFamily="34" charset="0"/>
                <a:cs typeface="Tahoma" pitchFamily="34" charset="0"/>
              </a:rPr>
              <a:t>Article 12 of the Constitution of India gives an inclusive definition to the expression 'State', and says that for purposes of Part III of the Constitution the expression 'State' includes the Parliament of India, the Government and the Legislature of each of the States and Local or other authorities within the territory of India or under the control of the Government of India. </a:t>
            </a:r>
          </a:p>
          <a:p>
            <a:pPr algn="l">
              <a:buFont typeface="Wingdings" pitchFamily="2" charset="2"/>
              <a:buChar char="v"/>
            </a:pPr>
            <a:r>
              <a:rPr lang="en-US" sz="1570" dirty="0" smtClean="0">
                <a:latin typeface="Tahoma" pitchFamily="34" charset="0"/>
                <a:ea typeface="Tahoma" pitchFamily="34" charset="0"/>
                <a:cs typeface="Tahoma" pitchFamily="34" charset="0"/>
              </a:rPr>
              <a:t>In Board of Control for Cricket in India and Ors. vs. Cricket Association of Bihar and Ors. (22.01.2015 - SC) : MANU/SC/0069/2015 it was held that BCCI may not be State Under Article 12 of the Constitution but is certainly amenable to writ jurisdiction Under Article 226 of the Constitution of India. Though the remedy Under Article 32 is not available, an aggrieved party can always seek a remedy under the ordinary course of law or by way of a writ petition Under Article 226 of the Constitution, which is much wider than Article 32. </a:t>
            </a:r>
          </a:p>
          <a:p>
            <a:pPr algn="l">
              <a:buFont typeface="Wingdings" pitchFamily="2" charset="2"/>
              <a:buChar char="v"/>
            </a:pPr>
            <a:r>
              <a:rPr lang="en-US" sz="1570" dirty="0" smtClean="0">
                <a:latin typeface="Tahoma" pitchFamily="34" charset="0"/>
                <a:ea typeface="Tahoma" pitchFamily="34" charset="0"/>
                <a:cs typeface="Tahoma" pitchFamily="34" charset="0"/>
              </a:rPr>
              <a:t>In America, corporations or associations, private in character, but dealing with public rights, have already been held subject to constitutional standards. Institutions engaged in matters of high public interest or performing public functions are by virtue of the nature of the function performed government agencies. Activities which are too fundamental to the society are by definition too important not to be considered government function. This demands the delineation of a theory which requires Government to provide all persons with all fundamentals of life and the determinations of aspects which are fundamental.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 State today has an affirmative duty of seeing that all essentials of life are made available to all persons. The task of the State today is to make possible the achievement of a good life both by removing obstacles in the path of such achievements and in assisting individual in </a:t>
            </a:r>
            <a:r>
              <a:rPr lang="en-US" sz="1550" dirty="0" err="1" smtClean="0">
                <a:latin typeface="Tahoma" pitchFamily="34" charset="0"/>
                <a:ea typeface="Tahoma" pitchFamily="34" charset="0"/>
                <a:cs typeface="Tahoma" pitchFamily="34" charset="0"/>
              </a:rPr>
              <a:t>realising</a:t>
            </a:r>
            <a:r>
              <a:rPr lang="en-US" sz="1550" dirty="0" smtClean="0">
                <a:latin typeface="Tahoma" pitchFamily="34" charset="0"/>
                <a:ea typeface="Tahoma" pitchFamily="34" charset="0"/>
                <a:cs typeface="Tahoma" pitchFamily="34" charset="0"/>
              </a:rPr>
              <a:t> his ideal of self-perfection.</a:t>
            </a:r>
          </a:p>
          <a:p>
            <a:pPr algn="l">
              <a:buFont typeface="Wingdings" pitchFamily="2" charset="2"/>
              <a:buChar char="v"/>
            </a:pPr>
            <a:r>
              <a:rPr lang="en-US" sz="1550" dirty="0" smtClean="0">
                <a:latin typeface="Tahoma" pitchFamily="34" charset="0"/>
                <a:ea typeface="Tahoma" pitchFamily="34" charset="0"/>
                <a:cs typeface="Tahoma" pitchFamily="34" charset="0"/>
              </a:rPr>
              <a:t>It was pointed out by Douglas, J., in Evans v. Newton that "when private individuals or groups are endowed by the State with powers or functions governmental in nature, they become agencies or instrumentalities of the State".</a:t>
            </a:r>
          </a:p>
          <a:p>
            <a:pPr algn="l">
              <a:buFont typeface="Wingdings" pitchFamily="2" charset="2"/>
              <a:buChar char="v"/>
            </a:pPr>
            <a:r>
              <a:rPr lang="en-US" sz="1550" dirty="0" smtClean="0">
                <a:latin typeface="Tahoma" pitchFamily="34" charset="0"/>
                <a:ea typeface="Tahoma" pitchFamily="34" charset="0"/>
                <a:cs typeface="Tahoma" pitchFamily="34" charset="0"/>
              </a:rPr>
              <a:t>With the growth of the welfare State, it is very difficult to define what functions are governmental and what are not.</a:t>
            </a:r>
          </a:p>
          <a:p>
            <a:pPr algn="l">
              <a:buFont typeface="Wingdings" pitchFamily="2" charset="2"/>
              <a:buChar char="v"/>
            </a:pPr>
            <a:r>
              <a:rPr lang="en-US" sz="1550" dirty="0" smtClean="0">
                <a:latin typeface="Tahoma" pitchFamily="34" charset="0"/>
                <a:ea typeface="Tahoma" pitchFamily="34" charset="0"/>
                <a:cs typeface="Tahoma" pitchFamily="34" charset="0"/>
              </a:rPr>
              <a:t>Institutions engaged in matters of high public interest or performing public functions are by virtue of the nature of the functions performed government agencies. Activities which are too fundamental to the society are by definition too important not to be considered government functions.</a:t>
            </a:r>
          </a:p>
          <a:p>
            <a:pPr algn="l">
              <a:buFont typeface="Wingdings" pitchFamily="2" charset="2"/>
              <a:buChar char="v"/>
            </a:pPr>
            <a:r>
              <a:rPr lang="en-US" sz="1550" dirty="0" smtClean="0">
                <a:latin typeface="Tahoma" pitchFamily="34" charset="0"/>
                <a:ea typeface="Tahoma" pitchFamily="34" charset="0"/>
                <a:cs typeface="Tahoma" pitchFamily="34" charset="0"/>
              </a:rPr>
              <a:t>It may be noted that besides the so called traditional functions, the modern State operates a multitude of public enterprises and discharges a host of other public functions. If the functions of the corporation are of public importance and closely related to governmental functions, it would be a relevant factor in classifying the corporation as an instrumentality or agency of Government.</a:t>
            </a:r>
          </a:p>
          <a:p>
            <a:pPr algn="l">
              <a:buFont typeface="Wingdings" pitchFamily="2" charset="2"/>
              <a:buChar char="v"/>
            </a:pPr>
            <a:r>
              <a:rPr lang="en-US" sz="1550" dirty="0" smtClean="0">
                <a:latin typeface="Tahoma" pitchFamily="34" charset="0"/>
                <a:ea typeface="Tahoma" pitchFamily="34" charset="0"/>
                <a:cs typeface="Tahoma" pitchFamily="34" charset="0"/>
              </a:rPr>
              <a:t>A State may deem it as essential to its economy that it own and operate a railroad, a mill, or an irrigation system as it does to own and operate bridges, street lights, or a sewage disposal plant.</a:t>
            </a:r>
          </a:p>
          <a:p>
            <a:pPr algn="l">
              <a:buFont typeface="Wingdings" pitchFamily="2" charset="2"/>
              <a:buChar char="v"/>
            </a:pPr>
            <a:r>
              <a:rPr lang="en-US" sz="1550" dirty="0" smtClean="0">
                <a:latin typeface="Tahoma" pitchFamily="34" charset="0"/>
                <a:ea typeface="Tahoma" pitchFamily="34" charset="0"/>
                <a:cs typeface="Tahoma" pitchFamily="34" charset="0"/>
              </a:rPr>
              <a:t>What might have been viewed in an earlier day as an improvident or even dangerous extension of State activities may today be deemed indispensable.</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  PARTIES</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700" dirty="0" smtClean="0">
                <a:latin typeface="Tahoma" pitchFamily="34" charset="0"/>
                <a:ea typeface="Tahoma" pitchFamily="34" charset="0"/>
                <a:cs typeface="Tahoma" pitchFamily="34" charset="0"/>
              </a:rPr>
              <a:t>A writ cannot be issued against a person who is not impleaded as an opposite party to the proceedings and none other than those who are parties would be bound by an order made in the proceedings; </a:t>
            </a:r>
          </a:p>
          <a:p>
            <a:pPr algn="l">
              <a:buFont typeface="Wingdings" pitchFamily="2" charset="2"/>
              <a:buChar char="v"/>
            </a:pPr>
            <a:r>
              <a:rPr lang="en-US" sz="1700" dirty="0" smtClean="0">
                <a:latin typeface="Tahoma" pitchFamily="34" charset="0"/>
                <a:ea typeface="Tahoma" pitchFamily="34" charset="0"/>
                <a:cs typeface="Tahoma" pitchFamily="34" charset="0"/>
              </a:rPr>
              <a:t>A writ is not a regular suit and only persons or bodies against whom relief sought or who would be vitally affected by the judgment are necessary parties unless their interests have been represented by those who have been impleaded. </a:t>
            </a:r>
          </a:p>
          <a:p>
            <a:pPr algn="l">
              <a:buFont typeface="Wingdings" pitchFamily="2" charset="2"/>
              <a:buChar char="v"/>
            </a:pPr>
            <a:r>
              <a:rPr lang="en-US" sz="1700" dirty="0" smtClean="0">
                <a:latin typeface="Tahoma" pitchFamily="34" charset="0"/>
                <a:ea typeface="Tahoma" pitchFamily="34" charset="0"/>
                <a:cs typeface="Tahoma" pitchFamily="34" charset="0"/>
              </a:rPr>
              <a:t>Merely because certain questions will have to be determined incidentally in giving or not giving the reliefs asked for in the application does not make each and every person interested in such questions necessary parties to such proceedings. </a:t>
            </a:r>
          </a:p>
          <a:p>
            <a:pPr algn="l">
              <a:buFont typeface="Wingdings" pitchFamily="2" charset="2"/>
              <a:buChar char="v"/>
            </a:pPr>
            <a:r>
              <a:rPr lang="en-US" sz="1700" dirty="0" smtClean="0">
                <a:latin typeface="Tahoma" pitchFamily="34" charset="0"/>
                <a:ea typeface="Tahoma" pitchFamily="34" charset="0"/>
                <a:cs typeface="Tahoma" pitchFamily="34" charset="0"/>
              </a:rPr>
              <a:t>Where an order which is sought to be quashed was confirmed by an appellate authority than he must be joined. </a:t>
            </a:r>
          </a:p>
          <a:p>
            <a:pPr algn="l">
              <a:buFont typeface="Wingdings" pitchFamily="2" charset="2"/>
              <a:buChar char="v"/>
            </a:pPr>
            <a:r>
              <a:rPr lang="en-US" sz="1700" dirty="0" smtClean="0">
                <a:latin typeface="Tahoma" pitchFamily="34" charset="0"/>
                <a:ea typeface="Tahoma" pitchFamily="34" charset="0"/>
                <a:cs typeface="Tahoma" pitchFamily="34" charset="0"/>
              </a:rPr>
              <a:t>Where the relief sought for is against a statutory body bearing an official designation, it is proper to implead the body in its designation and not the individual. </a:t>
            </a:r>
          </a:p>
          <a:p>
            <a:pPr algn="l">
              <a:buFont typeface="Wingdings" pitchFamily="2" charset="2"/>
              <a:buChar char="v"/>
            </a:pPr>
            <a:r>
              <a:rPr lang="en-US" sz="1700" dirty="0" smtClean="0">
                <a:latin typeface="Tahoma" pitchFamily="34" charset="0"/>
                <a:ea typeface="Tahoma" pitchFamily="34" charset="0"/>
                <a:cs typeface="Tahoma" pitchFamily="34" charset="0"/>
              </a:rPr>
              <a:t>As a general rule, a defect of party is allowed to be removed at any time before the writ is issued. </a:t>
            </a:r>
          </a:p>
          <a:p>
            <a:pPr algn="l">
              <a:buFont typeface="Wingdings" pitchFamily="2" charset="2"/>
              <a:buChar char="v"/>
            </a:pPr>
            <a:r>
              <a:rPr lang="en-US" sz="1700" dirty="0" smtClean="0">
                <a:latin typeface="Tahoma" pitchFamily="34" charset="0"/>
                <a:ea typeface="Tahoma" pitchFamily="34" charset="0"/>
                <a:cs typeface="Tahoma" pitchFamily="34" charset="0"/>
              </a:rPr>
              <a:t>While a necessary party is one without whom no order can be made effectively but a proper party is one in whose absence an effective order can be made, but whose presence may be necessary for a complete and final decision on the question involved.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The remedy of writ is—</a:t>
            </a:r>
          </a:p>
          <a:p>
            <a:pPr algn="l"/>
            <a:r>
              <a:rPr lang="en-US" sz="1600" dirty="0" smtClean="0">
                <a:latin typeface="Tahoma" pitchFamily="34" charset="0"/>
                <a:ea typeface="Tahoma" pitchFamily="34" charset="0"/>
                <a:cs typeface="Tahoma" pitchFamily="34" charset="0"/>
              </a:rPr>
              <a:t>(a) extraordinary;</a:t>
            </a:r>
          </a:p>
          <a:p>
            <a:pPr algn="l"/>
            <a:r>
              <a:rPr lang="en-US" sz="1600" dirty="0" smtClean="0">
                <a:latin typeface="Tahoma" pitchFamily="34" charset="0"/>
                <a:ea typeface="Tahoma" pitchFamily="34" charset="0"/>
                <a:cs typeface="Tahoma" pitchFamily="34" charset="0"/>
              </a:rPr>
              <a:t>(b) discretionary (unless a fundamental right is involved);</a:t>
            </a:r>
          </a:p>
          <a:p>
            <a:pPr algn="l"/>
            <a:r>
              <a:rPr lang="en-US" sz="1600" dirty="0" smtClean="0">
                <a:latin typeface="Tahoma" pitchFamily="34" charset="0"/>
                <a:ea typeface="Tahoma" pitchFamily="34" charset="0"/>
                <a:cs typeface="Tahoma" pitchFamily="34" charset="0"/>
              </a:rPr>
              <a:t>(c) dependent on there being a cause of action;</a:t>
            </a:r>
          </a:p>
          <a:p>
            <a:pPr algn="l"/>
            <a:r>
              <a:rPr lang="en-US" sz="1600" dirty="0" smtClean="0">
                <a:latin typeface="Tahoma" pitchFamily="34" charset="0"/>
                <a:ea typeface="Tahoma" pitchFamily="34" charset="0"/>
                <a:cs typeface="Tahoma" pitchFamily="34" charset="0"/>
              </a:rPr>
              <a:t>(d) exercisable only against the parties before the court.</a:t>
            </a:r>
          </a:p>
          <a:p>
            <a:pPr algn="l">
              <a:buFont typeface="Wingdings" pitchFamily="2" charset="2"/>
              <a:buChar char="v"/>
            </a:pPr>
            <a:r>
              <a:rPr lang="en-IN" sz="1550" dirty="0" smtClean="0">
                <a:latin typeface="Tahoma" pitchFamily="34" charset="0"/>
                <a:ea typeface="Tahoma" pitchFamily="34" charset="0"/>
                <a:cs typeface="Tahoma" pitchFamily="34" charset="0"/>
              </a:rPr>
              <a:t>At the preliminary stage of hearing of a writ petition, the High Court is required to consider whether relief as claimed can be allowed. If prima facie case is made out than, the rule nisi can be issued calling upon the persons against whom relief is sought to show cause as to why such relied should not be granted. </a:t>
            </a:r>
          </a:p>
          <a:p>
            <a:pPr algn="l">
              <a:buFont typeface="Wingdings" pitchFamily="2" charset="2"/>
              <a:buChar char="v"/>
            </a:pPr>
            <a:r>
              <a:rPr lang="en-US" sz="1600" dirty="0" smtClean="0">
                <a:latin typeface="Tahoma" pitchFamily="34" charset="0"/>
                <a:ea typeface="Tahoma" pitchFamily="34" charset="0"/>
                <a:cs typeface="Tahoma" pitchFamily="34" charset="0"/>
              </a:rPr>
              <a:t>Non-entertainment of petitions under writ jurisdiction by the High Court when an efficacious alternative remedy is available is a rule of self-imposed limitation. It is essentially a rule of policy, convenience and discretion rather than a rule of law. Undoubtedly, it is within the discretion of the High Court to grant relief under Article 226 despite the existence of an alternative remedy. </a:t>
            </a:r>
          </a:p>
          <a:p>
            <a:pPr algn="l">
              <a:buFont typeface="Wingdings" pitchFamily="2" charset="2"/>
              <a:buChar char="v"/>
            </a:pPr>
            <a:r>
              <a:rPr lang="en-US" sz="1600" dirty="0" smtClean="0">
                <a:latin typeface="Tahoma" pitchFamily="34" charset="0"/>
                <a:ea typeface="Tahoma" pitchFamily="34" charset="0"/>
                <a:cs typeface="Tahoma" pitchFamily="34" charset="0"/>
              </a:rPr>
              <a:t>The remedy under the statute, however, must be effective and not a mere formality with no substantial relief.</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There are some exceptions to the Rule of alternative remedy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where the statutory authority has not acted in accordance with the provisions of the enactment in question,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in defiance of the fundamental principles of judicial procedure,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has resorted to invoke the provisions which are repealed,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when an order has been passed in total violation of the principles of natural justice</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the order or proceedings are wholly without jurisdiction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the </a:t>
            </a:r>
            <a:r>
              <a:rPr lang="en-US" sz="1550" i="1" dirty="0" err="1" smtClean="0">
                <a:latin typeface="Tahoma" pitchFamily="34" charset="0"/>
                <a:ea typeface="Tahoma" pitchFamily="34" charset="0"/>
                <a:cs typeface="Tahoma" pitchFamily="34" charset="0"/>
              </a:rPr>
              <a:t>vires</a:t>
            </a:r>
            <a:r>
              <a:rPr lang="en-US" sz="1550" dirty="0" smtClean="0">
                <a:latin typeface="Tahoma" pitchFamily="34" charset="0"/>
                <a:ea typeface="Tahoma" pitchFamily="34" charset="0"/>
                <a:cs typeface="Tahoma" pitchFamily="34" charset="0"/>
              </a:rPr>
              <a:t> of an Act is challenged</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alternate remedy being ineffectual or not efficacious</a:t>
            </a:r>
          </a:p>
          <a:p>
            <a:pPr algn="l">
              <a:buFont typeface="Wingdings" pitchFamily="2" charset="2"/>
              <a:buChar char="v"/>
            </a:pPr>
            <a:r>
              <a:rPr lang="en-US" sz="1550" dirty="0" smtClean="0">
                <a:latin typeface="Tahoma" pitchFamily="34" charset="0"/>
                <a:ea typeface="Tahoma" pitchFamily="34" charset="0"/>
                <a:cs typeface="Tahoma" pitchFamily="34" charset="0"/>
              </a:rPr>
              <a:t>The function of the Court is to see that lawful authority is not abused but not to appropriate to itself the task entrusted to that authority. It is well settled that a public body invested with statutory powers must take care not to exceed or abuse its power. It must act in good faith and it must act reasonably. Courts are not to interfere with economic policy which is the function of experts. It is not the function of the courts to sit in judgment over matters of economic policy and it must necessarily be left to the expert bodies. It is not the domain of the court to embark upon unchartered ocean of public policy in an exercise to consider as to whether a particular public policy is wise or a better public policy can be evolved. Such exercise must be left to the discretion of the executive and legislative authorities as the case may be.</a:t>
            </a:r>
          </a:p>
          <a:p>
            <a:pPr algn="l">
              <a:buFont typeface="Wingdings" pitchFamily="2" charset="2"/>
              <a:buChar char="v"/>
            </a:pPr>
            <a:r>
              <a:rPr lang="en-US" sz="1550" dirty="0" smtClean="0">
                <a:latin typeface="Tahoma" pitchFamily="34" charset="0"/>
                <a:ea typeface="Tahoma" pitchFamily="34" charset="0"/>
                <a:cs typeface="Tahoma" pitchFamily="34" charset="0"/>
              </a:rPr>
              <a:t>Repeated writ petitions not </a:t>
            </a:r>
            <a:r>
              <a:rPr lang="en-US" sz="1550" dirty="0" err="1" smtClean="0">
                <a:latin typeface="Tahoma" pitchFamily="34" charset="0"/>
                <a:ea typeface="Tahoma" pitchFamily="34" charset="0"/>
                <a:cs typeface="Tahoma" pitchFamily="34" charset="0"/>
              </a:rPr>
              <a:t>entertainable</a:t>
            </a:r>
            <a:r>
              <a:rPr lang="en-US" sz="1550" dirty="0" smtClean="0">
                <a:latin typeface="Tahoma" pitchFamily="34" charset="0"/>
                <a:ea typeface="Tahoma" pitchFamily="34" charset="0"/>
                <a:cs typeface="Tahoma" pitchFamily="34" charset="0"/>
              </a:rPr>
              <a:t> if earlier petitions seeking same relief either dismissed or withdrawn.</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u="sng" dirty="0" smtClean="0">
                <a:latin typeface="Tahoma" pitchFamily="34" charset="0"/>
                <a:ea typeface="Tahoma" pitchFamily="34" charset="0"/>
                <a:cs typeface="Tahoma" pitchFamily="34" charset="0"/>
              </a:rPr>
              <a:t>TIME LIMIT FOR FILING WRIT </a:t>
            </a:r>
            <a:endParaRPr lang="en-US" sz="30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9</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While there are different periods of limitation prescribed for the institution of different kinds of suits by the Limitation Act, 1963, there is no such period prescribed by law in respect of petitions filed under Article 226 of the Constitution.</a:t>
            </a:r>
          </a:p>
          <a:p>
            <a:pPr algn="l">
              <a:buFont typeface="Wingdings" pitchFamily="2" charset="2"/>
              <a:buChar char="v"/>
            </a:pPr>
            <a:r>
              <a:rPr lang="en-US" sz="1600" dirty="0" smtClean="0">
                <a:latin typeface="Tahoma" pitchFamily="34" charset="0"/>
                <a:ea typeface="Tahoma" pitchFamily="34" charset="0"/>
                <a:cs typeface="Tahoma" pitchFamily="34" charset="0"/>
              </a:rPr>
              <a:t>Delay and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is one of the factors that requires to be borne in mind by the High Courts when they exercise their discretionary power under Article 226 of the Constitution of India. In an appropriate case, the High Court may refuse to invoke its extraordinary powers if there is such negligence or omission on the part of the applicant to assert his rights taken in conjunction with the lapse of time and other circumstances.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does not ordinarily permit a belated resort to the extraordinary remedy because it is likely to cause confusion and public inconvenience and bring in its train new injustices, and if writ jurisdiction is exercised after unreasonable delay, it may have the effect of inflicting not only hardship and inconvenience but also injustice on third parties. When writ jurisdiction is invoked, unexplained delay coupled with the creation of third-party rights in the meantime is an important factor which also weighs with the High Court in deciding whether or not to exercise such jurisdiction.</a:t>
            </a:r>
          </a:p>
          <a:p>
            <a:pPr algn="l">
              <a:buFont typeface="Wingdings" pitchFamily="2" charset="2"/>
              <a:buChar char="v"/>
            </a:pPr>
            <a:r>
              <a:rPr lang="en-US" sz="1600" dirty="0" smtClean="0">
                <a:latin typeface="Tahoma" pitchFamily="34" charset="0"/>
                <a:ea typeface="Tahoma" pitchFamily="34" charset="0"/>
                <a:cs typeface="Tahoma" pitchFamily="34" charset="0"/>
              </a:rPr>
              <a:t>this rule of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or delay is not a rigid rule which can be cast in a straitjacket formula, for there may be cases where despite delay and creation of third-party rights the High Court may still in the exercise of its discretion interfere and grant relief to the petitioner. But, such cases where the demand of justice is so compelling that the High Court would be inclined to interfere in spite of delay or creation of third-party rights would by their very nature be few and far between.</a:t>
            </a:r>
          </a:p>
          <a:p>
            <a:pPr algn="l">
              <a:buFont typeface="Wingdings" pitchFamily="2" charset="2"/>
              <a:buChar char="v"/>
            </a:pPr>
            <a:r>
              <a:rPr lang="en-US" sz="1600" dirty="0" smtClean="0">
                <a:latin typeface="Tahoma" pitchFamily="34" charset="0"/>
                <a:ea typeface="Tahoma" pitchFamily="34" charset="0"/>
                <a:cs typeface="Tahoma" pitchFamily="34" charset="0"/>
              </a:rPr>
              <a:t>The satisfactory way of explaining delay in making an application under Article 226 is for the petitioner to show that he had been seeking relief elsewhere in a manner provided by law.</a:t>
            </a:r>
          </a:p>
          <a:p>
            <a:pPr algn="l">
              <a:buFont typeface="Wingdings" pitchFamily="2" charset="2"/>
              <a:buChar char="v"/>
            </a:pPr>
            <a:endParaRPr lang="en-US" sz="1600" dirty="0" smtClean="0"/>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1831</TotalTime>
  <Words>9295</Words>
  <Application>Microsoft Office PowerPoint</Application>
  <PresentationFormat>On-screen Show (4:3)</PresentationFormat>
  <Paragraphs>499</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Slide 1</vt:lpstr>
      <vt:lpstr>WRIT REMEDIES </vt:lpstr>
      <vt:lpstr>WRIT REMEDIES </vt:lpstr>
      <vt:lpstr>WRIT REMEDIES –AGAINST WHOM </vt:lpstr>
      <vt:lpstr>WRIT REMEDIES –AGAINST WHOM </vt:lpstr>
      <vt:lpstr>WRIT REMEDIES –  PARTIES</vt:lpstr>
      <vt:lpstr>WRIT REMEDIES –ALTERNATE REMEDY</vt:lpstr>
      <vt:lpstr>WRIT REMEDIES –ALTERNATE REMEDY</vt:lpstr>
      <vt:lpstr>TIME LIMIT FOR FILING WRIT </vt:lpstr>
      <vt:lpstr>WRIT REMEDIES –APPROPRIATE HIGH COURT?</vt:lpstr>
      <vt:lpstr>WRIT REMEDIES –TYPES OF WRIT</vt:lpstr>
      <vt:lpstr>WRIT REMEDIES –PUBLIC INTEREST LITIGATION</vt:lpstr>
      <vt:lpstr>WRIT REMEDIES –AT THE STAGE OF SHOW CAUSE NOTICE OR SUMMON</vt:lpstr>
      <vt:lpstr>WRIT REMEDIES –AT THE STAGE OF SHOW CAUSE NOTICE OR SUMMON</vt:lpstr>
      <vt:lpstr>WRIT REMEDIES –ORDERS OF QUASI JUDICIAL AUTHORITY</vt:lpstr>
      <vt:lpstr>WRIT REMEDIES –CASE LAWS </vt:lpstr>
      <vt:lpstr>WRIT REMEDIES –CASE LAWS </vt:lpstr>
      <vt:lpstr>ARTICLE 136 - SPECIAL LEAVE TO APPEAL </vt:lpstr>
      <vt:lpstr>RELEVANT ARTICLES OF THE CONSTITUTION   ARTICLES 14 - EQUALITY BEFORE LAW  </vt:lpstr>
      <vt:lpstr>RELEVANT ARTICLES OF THE CONSTITUTION   ARTICLES 14 - EQUALITY BEFORE LAW  </vt:lpstr>
      <vt:lpstr>RELEVANT ARTICLES OF THE CONSTITUTION   ARTICLES 14 - EQUALITY BEFORE LAW  </vt:lpstr>
      <vt:lpstr>ARTICLES 19(1)(g) - RIGHT TO PRACTISE ANY PROFESSION, OR TO CARRY ON ANY OCCUPATION, TRADE OR BUSINESS  </vt:lpstr>
      <vt:lpstr>ARTICLES 19(1)(g) - RIGHT TO PRACTISE ANY PROFESSION, OR TO CARRY ON ANY OCCUPATION, TRADE OR BUSINESS  </vt:lpstr>
      <vt:lpstr>RELEVANT ARTICLES OF THE CONSTITUTION OF INDIA – GST </vt:lpstr>
      <vt:lpstr>INTERPRETATION OF STATUTES  </vt:lpstr>
      <vt:lpstr>INTERPRETATION OF STATUTES  </vt:lpstr>
      <vt:lpstr>INTERPRETATION OF STATUTES  </vt:lpstr>
      <vt:lpstr>INTERPRETATION OF STATUTES  </vt:lpstr>
      <vt:lpstr>INTERPRETATION OF STATUTES – DEFINITION CLAUSE  </vt:lpstr>
      <vt:lpstr>INTERPRETATION OF STATUTES  </vt:lpstr>
      <vt:lpstr>INTERPRETATION OF STATUTES  </vt:lpstr>
      <vt:lpstr>INTERPRETATION OF STATUTES – DOCTRINE OF READING DOWN  </vt:lpstr>
      <vt:lpstr>INTERPRETATION OF STATUTES - THE GENERAL CLAUSES ACT, 1897  </vt:lpstr>
      <vt:lpstr>INTERPRETATION OF STATUTES - THE GENERAL CLAUSES ACT, 1897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179</cp:revision>
  <dcterms:created xsi:type="dcterms:W3CDTF">2017-09-15T12:27:52Z</dcterms:created>
  <dcterms:modified xsi:type="dcterms:W3CDTF">2020-05-03T12:27:54Z</dcterms:modified>
</cp:coreProperties>
</file>